
<file path=[Content_Types].xml><?xml version="1.0" encoding="utf-8"?>
<Types xmlns="http://schemas.openxmlformats.org/package/2006/content-types">
  <Override PartName="/_rels/.rels" ContentType="application/vnd.openxmlformats-package.relationships+xml"/>
  <Override PartName="/ppt/notesSlides/_rels/notesSlide47.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43.xml.rels" ContentType="application/vnd.openxmlformats-package.relationships+xml"/>
  <Override PartName="/ppt/notesSlides/_rels/notesSlide6.xml.rels" ContentType="application/vnd.openxmlformats-package.relationships+xml"/>
  <Override PartName="/ppt/notesSlides/_rels/notesSlide1.xml.rels" ContentType="application/vnd.openxmlformats-package.relationships+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108.png" ContentType="image/png"/>
  <Override PartName="/ppt/media/image107.png" ContentType="image/png"/>
  <Override PartName="/ppt/media/image106.png" ContentType="image/png"/>
  <Override PartName="/ppt/media/image105.png" ContentType="image/png"/>
  <Override PartName="/ppt/media/image104.png" ContentType="image/png"/>
  <Override PartName="/ppt/media/image99.png" ContentType="image/png"/>
  <Override PartName="/ppt/media/image103.png" ContentType="image/png"/>
  <Override PartName="/ppt/media/image98.png" ContentType="image/png"/>
  <Override PartName="/ppt/media/image102.png" ContentType="image/png"/>
  <Override PartName="/ppt/media/image97.png" ContentType="image/png"/>
  <Override PartName="/ppt/media/image46.png" ContentType="image/png"/>
  <Override PartName="/ppt/media/image45.png" ContentType="image/png"/>
  <Override PartName="/ppt/media/image44.png" ContentType="image/png"/>
  <Override PartName="/ppt/media/image42.png" ContentType="image/png"/>
  <Override PartName="/ppt/media/image41.png" ContentType="image/png"/>
  <Override PartName="/ppt/media/image109.png" ContentType="image/png"/>
  <Override PartName="/ppt/media/image40.png" ContentType="image/png"/>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89.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59.png" ContentType="image/png"/>
  <Override PartName="/ppt/media/image10.png" ContentType="image/png"/>
  <Override PartName="/ppt/media/image69.png" ContentType="image/png"/>
  <Override PartName="/ppt/media/image23.png" ContentType="image/png"/>
  <Override PartName="/ppt/media/image58.png" ContentType="image/png"/>
  <Override PartName="/ppt/media/image39.png" ContentType="image/png"/>
  <Override PartName="/ppt/media/image4.png" ContentType="image/png"/>
  <Override PartName="/ppt/media/image54.png" ContentType="image/png"/>
  <Override PartName="/ppt/media/image38.png" ContentType="image/png"/>
  <Override PartName="/ppt/media/image3.png" ContentType="image/png"/>
  <Override PartName="/ppt/media/image53.png" ContentType="image/png"/>
  <Override PartName="/ppt/media/image37.png" ContentType="image/png"/>
  <Override PartName="/ppt/media/image2.png" ContentType="image/png"/>
  <Override PartName="/ppt/media/image52.png" ContentType="image/png"/>
  <Override PartName="/ppt/media/image57.png" ContentType="image/png"/>
  <Override PartName="/ppt/media/image22.png" ContentType="image/png"/>
  <Override PartName="/ppt/media/image36.png" ContentType="image/png"/>
  <Override PartName="/ppt/media/image1.png" ContentType="image/png"/>
  <Override PartName="/ppt/media/image51.png" ContentType="image/png"/>
  <Override PartName="/ppt/media/image56.png" ContentType="image/png"/>
  <Override PartName="/ppt/media/image21.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6.png" ContentType="image/png"/>
  <Override PartName="/ppt/media/image91.png" ContentType="image/png"/>
  <Override PartName="/ppt/media/image17.png" ContentType="image/png"/>
  <Override PartName="/ppt/media/image7.png" ContentType="image/png"/>
  <Override PartName="/ppt/media/image92.png" ContentType="image/png"/>
  <Override PartName="/ppt/media/image18.png" ContentType="image/png"/>
  <Override PartName="/ppt/media/image8.png" ContentType="image/png"/>
  <Override PartName="/ppt/media/image93.png" ContentType="image/png"/>
  <Override PartName="/ppt/media/image19.png" ContentType="image/png"/>
  <Override PartName="/ppt/media/image9.png" ContentType="image/png"/>
  <Override PartName="/ppt/media/image94.png" ContentType="image/png"/>
  <Override PartName="/ppt/media/image90.png" ContentType="image/png"/>
  <Override PartName="/ppt/media/image5.png" ContentType="image/png"/>
  <Override PartName="/ppt/media/image20.png" ContentType="image/png"/>
  <Override PartName="/ppt/media/image79.png" ContentType="image/png"/>
  <Override PartName="/ppt/media/image48.png" ContentType="image/png"/>
  <Override PartName="/ppt/media/image49.png" ContentType="image/png"/>
  <Override PartName="/ppt/media/image50.png" ContentType="image/png"/>
  <Override PartName="/ppt/media/image47.png" ContentType="image/png"/>
  <Override PartName="/ppt/media/image55.jpeg" ContentType="image/jpeg"/>
  <Override PartName="/ppt/media/image60.png" ContentType="image/png"/>
  <Override PartName="/ppt/media/image61.png" ContentType="image/png"/>
  <Override PartName="/ppt/media/image62.png" ContentType="image/png"/>
  <Override PartName="/ppt/media/image63.jpeg" ContentType="image/jpeg"/>
  <Override PartName="/ppt/media/image64.jpeg" ContentType="image/jpeg"/>
  <Override PartName="/ppt/media/image72.png" ContentType="image/png"/>
  <Override PartName="/ppt/media/image65.png" ContentType="image/png"/>
  <Override PartName="/ppt/media/image66.png" ContentType="image/png"/>
  <Override PartName="/ppt/media/image67.png" ContentType="image/png"/>
  <Override PartName="/ppt/media/image68.png" ContentType="image/png"/>
  <Override PartName="/ppt/media/image70.png" ContentType="image/png"/>
  <Override PartName="/ppt/media/image71.png" ContentType="image/png"/>
  <Override PartName="/ppt/media/image73.png" ContentType="image/png"/>
  <Override PartName="/ppt/media/image74.png" ContentType="image/png"/>
  <Override PartName="/ppt/media/image75.png" ContentType="image/png"/>
  <Override PartName="/ppt/media/image76.png" ContentType="image/png"/>
  <Override PartName="/ppt/media/image77.png" ContentType="image/png"/>
  <Override PartName="/ppt/media/image78.png" ContentType="image/png"/>
  <Override PartName="/ppt/media/image80.png" ContentType="image/png"/>
  <Override PartName="/ppt/media/image81.png" ContentType="image/png"/>
  <Override PartName="/ppt/media/image43.jpeg" ContentType="image/jpe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100.png" ContentType="image/png"/>
  <Override PartName="/ppt/media/image95.png" ContentType="image/png"/>
  <Override PartName="/ppt/media/image101.png" ContentType="image/png"/>
  <Override PartName="/ppt/media/image96.png" ContentType="image/png"/>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11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58.xml" ContentType="application/vnd.openxmlformats-officedocument.presentationml.slideLayout+xml"/>
  <Override PartName="/ppt/slideLayouts/slideLayout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_rels/slideLayout119.xml.rels" ContentType="application/vnd.openxmlformats-package.relationships+xml"/>
  <Override PartName="/ppt/slideLayouts/_rels/slideLayout110.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46.xml.rels" ContentType="application/vnd.openxmlformats-package.relationships+xml"/>
  <Override PartName="/ppt/slideLayouts/_rels/slideLayout97.xml.rels" ContentType="application/vnd.openxmlformats-package.relationships+xml"/>
  <Override PartName="/ppt/slideLayouts/_rels/slideLayout40.xml.rels" ContentType="application/vnd.openxmlformats-package.relationships+xml"/>
  <Override PartName="/ppt/slideLayouts/_rels/slideLayout12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95.xml.rels" ContentType="application/vnd.openxmlformats-package.relationships+xml"/>
  <Override PartName="/ppt/slideLayouts/_rels/slideLayout36.xml.rels" ContentType="application/vnd.openxmlformats-package.relationships+xml"/>
  <Override PartName="/ppt/slideLayouts/_rels/slideLayout94.xml.rels" ContentType="application/vnd.openxmlformats-package.relationships+xml"/>
  <Override PartName="/ppt/slideLayouts/_rels/slideLayout35.xml.rels" ContentType="application/vnd.openxmlformats-package.relationships+xml"/>
  <Override PartName="/ppt/slideLayouts/_rels/slideLayout93.xml.rels" ContentType="application/vnd.openxmlformats-package.relationships+xml"/>
  <Override PartName="/ppt/slideLayouts/_rels/slideLayout45.xml.rels" ContentType="application/vnd.openxmlformats-package.relationships+xml"/>
  <Override PartName="/ppt/slideLayouts/_rels/slideLayout108.xml.rels" ContentType="application/vnd.openxmlformats-package.relationships+xml"/>
  <Override PartName="/ppt/slideLayouts/_rels/slideLayout77.xml.rels" ContentType="application/vnd.openxmlformats-package.relationships+xml"/>
  <Override PartName="/ppt/slideLayouts/_rels/slideLayout34.xml.rels" ContentType="application/vnd.openxmlformats-package.relationships+xml"/>
  <Override PartName="/ppt/slideLayouts/_rels/slideLayout92.xml.rels" ContentType="application/vnd.openxmlformats-package.relationships+xml"/>
  <Override PartName="/ppt/slideLayouts/_rels/slideLayout10.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17.xml.rels" ContentType="application/vnd.openxmlformats-package.relationships+xml"/>
  <Override PartName="/ppt/slideLayouts/_rels/slideLayout44.xml.rels" ContentType="application/vnd.openxmlformats-package.relationships+xml"/>
  <Override PartName="/ppt/slideLayouts/_rels/slideLayout91.xml.rels" ContentType="application/vnd.openxmlformats-package.relationships+xml"/>
  <Override PartName="/ppt/slideLayouts/_rels/slideLayout9.xml.rels" ContentType="application/vnd.openxmlformats-package.relationships+xml"/>
  <Override PartName="/ppt/slideLayouts/_rels/slideLayout54.xml.rels" ContentType="application/vnd.openxmlformats-package.relationships+xml"/>
  <Override PartName="/ppt/slideLayouts/_rels/slideLayout23.xml.rels" ContentType="application/vnd.openxmlformats-package.relationships+xml"/>
  <Override PartName="/ppt/slideLayouts/_rels/slideLayout2.xml.rels" ContentType="application/vnd.openxmlformats-package.relationships+xml"/>
  <Override PartName="/ppt/slideLayouts/_rels/slideLayout66.xml.rels" ContentType="application/vnd.openxmlformats-package.relationships+xml"/>
  <Override PartName="/ppt/slideLayouts/_rels/slideLayout43.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65.xml.rels" ContentType="application/vnd.openxmlformats-package.relationships+xml"/>
  <Override PartName="/ppt/slideLayouts/_rels/slideLayout99.xml.rels" ContentType="application/vnd.openxmlformats-package.relationships+xml"/>
  <Override PartName="/ppt/slideLayouts/_rels/slideLayout4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98.xml.rels" ContentType="application/vnd.openxmlformats-package.relationships+xml"/>
  <Override PartName="/ppt/slideLayouts/_rels/slideLayout41.xml.rels" ContentType="application/vnd.openxmlformats-package.relationships+xml"/>
  <Override PartName="/ppt/slideLayouts/_rels/slideLayout26.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25.xml.rels" ContentType="application/vnd.openxmlformats-package.relationships+xml"/>
  <Override PartName="/ppt/slideLayouts/_rels/slideLayout4.xml.rels" ContentType="application/vnd.openxmlformats-package.relationships+xml"/>
  <Override PartName="/ppt/slideLayouts/_rels/slideLayout113.xml.rels" ContentType="application/vnd.openxmlformats-package.relationships+xml"/>
  <Override PartName="/ppt/slideLayouts/_rels/slideLayout68.xml.rels" ContentType="application/vnd.openxmlformats-package.relationships+xml"/>
  <Override PartName="/ppt/slideLayouts/_rels/slideLayout24.xml.rels" ContentType="application/vnd.openxmlformats-package.relationships+xml"/>
  <Override PartName="/ppt/slideLayouts/_rels/slideLayout3.xml.rels" ContentType="application/vnd.openxmlformats-package.relationships+xml"/>
  <Override PartName="/ppt/slideLayouts/_rels/slideLayout112.xml.rels" ContentType="application/vnd.openxmlformats-package.relationships+xml"/>
  <Override PartName="/ppt/slideLayouts/_rels/slideLayout67.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33.xml.rels" ContentType="application/vnd.openxmlformats-package.relationships+xml"/>
  <Override PartName="/ppt/slideLayouts/_rels/slideLayout19.xml.rels" ContentType="application/vnd.openxmlformats-package.relationships+xml"/>
  <Override PartName="/ppt/slideLayouts/_rels/slideLayout90.xml.rels" ContentType="application/vnd.openxmlformats-package.relationships+xml"/>
  <Override PartName="/ppt/slideLayouts/_rels/slideLayout6.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22.xml.rels" ContentType="application/vnd.openxmlformats-package.relationships+xml"/>
  <Override PartName="/ppt/slideLayouts/_rels/slideLayout111.xml.rels" ContentType="application/vnd.openxmlformats-package.relationships+xml"/>
  <Override PartName="/ppt/slideLayouts/_rels/slideLayout80.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64.xml.rels" ContentType="application/vnd.openxmlformats-package.relationships+xml"/>
  <Override PartName="/ppt/slideLayouts/_rels/slideLayout21.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1.xml.rels" ContentType="application/vnd.openxmlformats-package.relationships+xml"/>
  <Override PartName="/ppt/slideLayouts/_rels/slideLayout114.xml.rels" ContentType="application/vnd.openxmlformats-package.relationships+xml"/>
  <Override PartName="/ppt/slideLayouts/_rels/slideLayout69.xml.rels" ContentType="application/vnd.openxmlformats-package.relationships+xml"/>
  <Override PartName="/ppt/slideLayouts/_rels/slideLayout83.xml.rels" ContentType="application/vnd.openxmlformats-package.relationships+xml"/>
  <Override PartName="/ppt/slideLayouts/_rels/slideLayout100.xml.rels" ContentType="application/vnd.openxmlformats-package.relationships+xml"/>
  <Override PartName="/ppt/slideLayouts/_rels/slideLayout55.xml.rels" ContentType="application/vnd.openxmlformats-package.relationships+xml"/>
  <Override PartName="/ppt/slideLayouts/_rels/slideLayout101.xml.rels" ContentType="application/vnd.openxmlformats-package.relationships+xml"/>
  <Override PartName="/ppt/slideLayouts/_rels/slideLayout56.xml.rels" ContentType="application/vnd.openxmlformats-package.relationships+xml"/>
  <Override PartName="/ppt/slideLayouts/_rels/slideLayout70.xml.rels" ContentType="application/vnd.openxmlformats-package.relationships+xml"/>
  <Override PartName="/ppt/slideLayouts/_rels/slideLayout59.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02.xml.rels" ContentType="application/vnd.openxmlformats-package.relationships+xml"/>
  <Override PartName="/ppt/slideLayouts/_rels/slideLayout57.xml.rels" ContentType="application/vnd.openxmlformats-package.relationships+xml"/>
  <Override PartName="/ppt/slideLayouts/_rels/slideLayout71.xml.rels" ContentType="application/vnd.openxmlformats-package.relationships+xml"/>
  <Override PartName="/ppt/slideLayouts/_rels/slideLayout103.xml.rels" ContentType="application/vnd.openxmlformats-package.relationships+xml"/>
  <Override PartName="/ppt/slideLayouts/_rels/slideLayout72.xml.rels" ContentType="application/vnd.openxmlformats-package.relationships+xml"/>
  <Override PartName="/ppt/slideLayouts/_rels/slideLayout104.xml.rels" ContentType="application/vnd.openxmlformats-package.relationships+xml"/>
  <Override PartName="/ppt/slideLayouts/_rels/slideLayout73.xml.rels" ContentType="application/vnd.openxmlformats-package.relationships+xml"/>
  <Override PartName="/ppt/slideLayouts/_rels/slideLayout105.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109.xml.rels" ContentType="application/vnd.openxmlformats-package.relationships+xml"/>
  <Override PartName="/ppt/slideLayouts/_rels/slideLayout78.xml.rels" ContentType="application/vnd.openxmlformats-package.relationships+xml"/>
  <Override PartName="/ppt/slideLayouts/_rels/slideLayout115.xml.rels" ContentType="application/vnd.openxmlformats-package.relationships+xml"/>
  <Override PartName="/ppt/slideLayouts/_rels/slideLayout84.xml.rels" ContentType="application/vnd.openxmlformats-package.relationships+xml"/>
  <Override PartName="/ppt/slideLayouts/_rels/slideLayout116.xml.rels" ContentType="application/vnd.openxmlformats-package.relationships+xml"/>
  <Override PartName="/ppt/slideLayouts/_rels/slideLayout85.xml.rels" ContentType="application/vnd.openxmlformats-package.relationships+xml"/>
  <Override PartName="/ppt/slideLayouts/_rels/slideLayout117.xml.rels" ContentType="application/vnd.openxmlformats-package.relationships+xml"/>
  <Override PartName="/ppt/slideLayouts/_rels/slideLayout86.xml.rels" ContentType="application/vnd.openxmlformats-package.relationships+xml"/>
  <Override PartName="/ppt/slideLayouts/_rels/slideLayout118.xml.rels" ContentType="application/vnd.openxmlformats-package.relationships+xml"/>
  <Override PartName="/ppt/slideLayouts/_rels/slideLayout30.xml.rels" ContentType="application/vnd.openxmlformats-package.relationships+xml"/>
  <Override PartName="/ppt/slideLayouts/_rels/slideLayout87.xml.rels" ContentType="application/vnd.openxmlformats-package.relationships+xml"/>
  <Override PartName="/ppt/slideLayouts/_rels/slideLayout31.xml.rels" ContentType="application/vnd.openxmlformats-package.relationships+xml"/>
  <Override PartName="/ppt/slideLayouts/_rels/slideLayout88.xml.rels" ContentType="application/vnd.openxmlformats-package.relationships+xml"/>
  <Override PartName="/ppt/slideLayouts/_rels/slideLayout32.xml.rels" ContentType="application/vnd.openxmlformats-package.relationships+xml"/>
  <Override PartName="/ppt/slideLayouts/_rels/slideLayout89.xml.rels" ContentType="application/vnd.openxmlformats-package.relationships+xml"/>
  <Override PartName="/ppt/slideLayouts/_rels/slideLayout96.xml.rels" ContentType="application/vnd.openxmlformats-package.relationship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428"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429"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430"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431" name="PlaceHolder 5"/>
          <p:cNvSpPr>
            <a:spLocks noGrp="1"/>
          </p:cNvSpPr>
          <p:nvPr>
            <p:ph type="sldNum"/>
          </p:nvPr>
        </p:nvSpPr>
        <p:spPr>
          <a:xfrm>
            <a:off x="4278960" y="10157400"/>
            <a:ext cx="3280680" cy="534240"/>
          </a:xfrm>
          <a:prstGeom prst="rect">
            <a:avLst/>
          </a:prstGeom>
        </p:spPr>
        <p:txBody>
          <a:bodyPr lIns="0" rIns="0" tIns="0" bIns="0" anchor="b"/>
          <a:p>
            <a:pPr algn="r"/>
            <a:fld id="{34AF93A1-05EC-43DA-94F3-41A2B037AFFC}"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3884760" y="8685360"/>
            <a:ext cx="2971440" cy="456840"/>
          </a:xfrm>
          <a:prstGeom prst="rect">
            <a:avLst/>
          </a:prstGeom>
          <a:noFill/>
          <a:ln>
            <a:noFill/>
          </a:ln>
        </p:spPr>
        <p:txBody>
          <a:bodyPr anchor="b"/>
          <a:p>
            <a:pPr algn="r">
              <a:lnSpc>
                <a:spcPct val="100000"/>
              </a:lnSpc>
            </a:pPr>
            <a:fld id="{DA6DB144-A287-481F-9A3B-20B39D8EBD56}" type="slidenum">
              <a:rPr b="0" lang="de-DE" sz="1200" spc="-1" strike="noStrike">
                <a:solidFill>
                  <a:srgbClr val="000000"/>
                </a:solidFill>
                <a:uFill>
                  <a:solidFill>
                    <a:srgbClr val="ffffff"/>
                  </a:solidFill>
                </a:uFill>
                <a:latin typeface="+mn-lt"/>
              </a:rPr>
              <a:t>&lt;Foliennummer&gt;</a:t>
            </a:fld>
            <a:endParaRPr b="0" lang="de-DE" sz="1400" spc="-1" strike="noStrike">
              <a:solidFill>
                <a:srgbClr val="000000"/>
              </a:solidFill>
              <a:uFill>
                <a:solidFill>
                  <a:srgbClr val="ffffff"/>
                </a:solidFill>
              </a:uFill>
              <a:latin typeface="Times New Roman"/>
            </a:endParaRPr>
          </a:p>
        </p:txBody>
      </p:sp>
      <p:sp>
        <p:nvSpPr>
          <p:cNvPr id="645" name="PlaceHolder 2"/>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body"/>
          </p:nvPr>
        </p:nvSpPr>
        <p:spPr>
          <a:xfrm>
            <a:off x="685800" y="4343400"/>
            <a:ext cx="5486040" cy="4114440"/>
          </a:xfrm>
          <a:prstGeom prst="rect">
            <a:avLst/>
          </a:prstGeom>
        </p:spPr>
        <p:txBody>
          <a:bodyPr anchor="ctr"/>
          <a:p>
            <a:endParaRPr b="0" lang="de-DE" sz="2000" spc="-1" strike="noStrike">
              <a:solidFill>
                <a:srgbClr val="000000"/>
              </a:solidFill>
              <a:uFill>
                <a:solidFill>
                  <a:srgbClr val="ffffff"/>
                </a:solidFill>
              </a:uFill>
              <a:latin typeface="Arial"/>
            </a:endParaRPr>
          </a:p>
        </p:txBody>
      </p:sp>
      <p:sp>
        <p:nvSpPr>
          <p:cNvPr id="649" name="CustomShape 2"/>
          <p:cNvSpPr/>
          <p:nvPr/>
        </p:nvSpPr>
        <p:spPr>
          <a:xfrm>
            <a:off x="3884400" y="8685720"/>
            <a:ext cx="2971800" cy="456480"/>
          </a:xfrm>
          <a:prstGeom prst="rect">
            <a:avLst/>
          </a:prstGeom>
          <a:noFill/>
          <a:ln w="9360">
            <a:noFill/>
          </a:ln>
        </p:spPr>
        <p:style>
          <a:lnRef idx="0"/>
          <a:fillRef idx="0"/>
          <a:effectRef idx="0"/>
          <a:fontRef idx="minor"/>
        </p:style>
        <p:txBody>
          <a:bodyPr anchor="b"/>
          <a:p>
            <a:pPr algn="r">
              <a:lnSpc>
                <a:spcPct val="100000"/>
              </a:lnSpc>
            </a:pPr>
            <a:fld id="{22021514-1477-4AAB-A9A6-A6FF4C85F75F}" type="slidenum">
              <a:rPr b="0" lang="de-DE" sz="1200" spc="-1" strike="noStrike">
                <a:solidFill>
                  <a:srgbClr val="000092"/>
                </a:solidFill>
                <a:uFill>
                  <a:solidFill>
                    <a:srgbClr val="ffffff"/>
                  </a:solidFill>
                </a:uFill>
                <a:latin typeface="Arial"/>
                <a:ea typeface="+mn-ea"/>
              </a:rPr>
              <a:t>&lt;Foliennummer&gt;</a:t>
            </a:fld>
            <a:endParaRPr b="0" lang="de-DE" sz="1800" spc="-1" strike="noStrike">
              <a:solidFill>
                <a:srgbClr val="000000"/>
              </a:solidFill>
              <a:uFill>
                <a:solidFill>
                  <a:srgbClr val="ffffff"/>
                </a:solidFill>
              </a:u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PlaceHolder 1"/>
          <p:cNvSpPr>
            <a:spLocks noGrp="1"/>
          </p:cNvSpPr>
          <p:nvPr>
            <p:ph type="body"/>
          </p:nvPr>
        </p:nvSpPr>
        <p:spPr>
          <a:xfrm>
            <a:off x="685800" y="4343400"/>
            <a:ext cx="5486040" cy="4114440"/>
          </a:xfrm>
          <a:prstGeom prst="rect">
            <a:avLst/>
          </a:prstGeom>
        </p:spPr>
        <p:txBody>
          <a:bodyPr anchor="ctr"/>
          <a:p>
            <a:endParaRPr b="0" lang="de-DE" sz="2000" spc="-1" strike="noStrike">
              <a:solidFill>
                <a:srgbClr val="000000"/>
              </a:solidFill>
              <a:uFill>
                <a:solidFill>
                  <a:srgbClr val="ffffff"/>
                </a:solidFill>
              </a:uFill>
              <a:latin typeface="Arial"/>
            </a:endParaRPr>
          </a:p>
        </p:txBody>
      </p:sp>
      <p:sp>
        <p:nvSpPr>
          <p:cNvPr id="651" name="CustomShape 2"/>
          <p:cNvSpPr/>
          <p:nvPr/>
        </p:nvSpPr>
        <p:spPr>
          <a:xfrm>
            <a:off x="3884400" y="8685720"/>
            <a:ext cx="2971800" cy="456480"/>
          </a:xfrm>
          <a:prstGeom prst="rect">
            <a:avLst/>
          </a:prstGeom>
          <a:noFill/>
          <a:ln w="9360">
            <a:noFill/>
          </a:ln>
        </p:spPr>
        <p:style>
          <a:lnRef idx="0"/>
          <a:fillRef idx="0"/>
          <a:effectRef idx="0"/>
          <a:fontRef idx="minor"/>
        </p:style>
        <p:txBody>
          <a:bodyPr anchor="b"/>
          <a:p>
            <a:pPr algn="r">
              <a:lnSpc>
                <a:spcPct val="100000"/>
              </a:lnSpc>
            </a:pPr>
            <a:fld id="{B30A978E-4087-4907-9A5C-F94877A93B63}" type="slidenum">
              <a:rPr b="0" lang="de-DE" sz="1200" spc="-1" strike="noStrike">
                <a:solidFill>
                  <a:srgbClr val="000092"/>
                </a:solidFill>
                <a:uFill>
                  <a:solidFill>
                    <a:srgbClr val="ffffff"/>
                  </a:solidFill>
                </a:uFill>
                <a:latin typeface="Arial"/>
                <a:ea typeface="+mn-ea"/>
              </a:rPr>
              <a:t>&lt;Foliennummer&gt;</a:t>
            </a:fld>
            <a:endParaRPr b="0" lang="de-DE" sz="1800" spc="-1" strike="noStrike">
              <a:solidFill>
                <a:srgbClr val="000000"/>
              </a:solidFill>
              <a:uFill>
                <a:solidFill>
                  <a:srgbClr val="ffffff"/>
                </a:solidFill>
              </a:u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PlaceHolder 1"/>
          <p:cNvSpPr>
            <a:spLocks noGrp="1"/>
          </p:cNvSpPr>
          <p:nvPr>
            <p:ph type="body"/>
          </p:nvPr>
        </p:nvSpPr>
        <p:spPr>
          <a:xfrm>
            <a:off x="685800" y="4343400"/>
            <a:ext cx="5486040" cy="4114440"/>
          </a:xfrm>
          <a:prstGeom prst="rect">
            <a:avLst/>
          </a:prstGeom>
        </p:spPr>
        <p:txBody>
          <a:bodyPr anchor="ctr"/>
          <a:p>
            <a:endParaRPr b="0" lang="de-DE" sz="2000" spc="-1" strike="noStrike">
              <a:solidFill>
                <a:srgbClr val="000000"/>
              </a:solidFill>
              <a:uFill>
                <a:solidFill>
                  <a:srgbClr val="ffffff"/>
                </a:solidFill>
              </a:uFill>
              <a:latin typeface="Arial"/>
            </a:endParaRPr>
          </a:p>
        </p:txBody>
      </p:sp>
      <p:sp>
        <p:nvSpPr>
          <p:cNvPr id="653" name="CustomShape 2"/>
          <p:cNvSpPr/>
          <p:nvPr/>
        </p:nvSpPr>
        <p:spPr>
          <a:xfrm>
            <a:off x="3884400" y="8685720"/>
            <a:ext cx="2971800" cy="456480"/>
          </a:xfrm>
          <a:prstGeom prst="rect">
            <a:avLst/>
          </a:prstGeom>
          <a:noFill/>
          <a:ln w="9360">
            <a:noFill/>
          </a:ln>
        </p:spPr>
        <p:style>
          <a:lnRef idx="0"/>
          <a:fillRef idx="0"/>
          <a:effectRef idx="0"/>
          <a:fontRef idx="minor"/>
        </p:style>
        <p:txBody>
          <a:bodyPr anchor="b"/>
          <a:p>
            <a:pPr algn="r">
              <a:lnSpc>
                <a:spcPct val="100000"/>
              </a:lnSpc>
            </a:pPr>
            <a:fld id="{2C0E4678-41C1-43FF-BBE0-5B88E05713C7}" type="slidenum">
              <a:rPr b="0" lang="de-DE" sz="1200" spc="-1" strike="noStrike">
                <a:solidFill>
                  <a:srgbClr val="000092"/>
                </a:solidFill>
                <a:uFill>
                  <a:solidFill>
                    <a:srgbClr val="ffffff"/>
                  </a:solidFill>
                </a:uFill>
                <a:latin typeface="Arial"/>
                <a:ea typeface="+mn-ea"/>
              </a:rPr>
              <a:t>&lt;Foliennummer&gt;</a:t>
            </a:fld>
            <a:endParaRPr b="0" lang="de-DE" sz="1800" spc="-1" strike="noStrike">
              <a:solidFill>
                <a:srgbClr val="000000"/>
              </a:solidFill>
              <a:uFill>
                <a:solidFill>
                  <a:srgbClr val="ffffff"/>
                </a:solidFill>
              </a:u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body"/>
          </p:nvPr>
        </p:nvSpPr>
        <p:spPr>
          <a:xfrm>
            <a:off x="685800" y="4343400"/>
            <a:ext cx="5486040" cy="4114440"/>
          </a:xfrm>
          <a:prstGeom prst="rect">
            <a:avLst/>
          </a:prstGeom>
        </p:spPr>
        <p:txBody>
          <a:bodyPr anchor="ctr"/>
          <a:p>
            <a:endParaRPr b="0" lang="de-DE" sz="2000" spc="-1" strike="noStrike">
              <a:solidFill>
                <a:srgbClr val="000000"/>
              </a:solidFill>
              <a:uFill>
                <a:solidFill>
                  <a:srgbClr val="ffffff"/>
                </a:solidFill>
              </a:uFill>
              <a:latin typeface="Arial"/>
            </a:endParaRPr>
          </a:p>
        </p:txBody>
      </p:sp>
      <p:sp>
        <p:nvSpPr>
          <p:cNvPr id="655" name="CustomShape 2"/>
          <p:cNvSpPr/>
          <p:nvPr/>
        </p:nvSpPr>
        <p:spPr>
          <a:xfrm>
            <a:off x="3884400" y="8685720"/>
            <a:ext cx="2971800" cy="456480"/>
          </a:xfrm>
          <a:prstGeom prst="rect">
            <a:avLst/>
          </a:prstGeom>
          <a:noFill/>
          <a:ln w="9360">
            <a:noFill/>
          </a:ln>
        </p:spPr>
        <p:style>
          <a:lnRef idx="0"/>
          <a:fillRef idx="0"/>
          <a:effectRef idx="0"/>
          <a:fontRef idx="minor"/>
        </p:style>
        <p:txBody>
          <a:bodyPr anchor="b"/>
          <a:p>
            <a:pPr algn="r">
              <a:lnSpc>
                <a:spcPct val="100000"/>
              </a:lnSpc>
            </a:pPr>
            <a:fld id="{74653F5D-2F8B-4ECE-8561-DC9B176BEE1E}" type="slidenum">
              <a:rPr b="0" lang="de-DE" sz="1200" spc="-1" strike="noStrike">
                <a:solidFill>
                  <a:srgbClr val="000092"/>
                </a:solidFill>
                <a:uFill>
                  <a:solidFill>
                    <a:srgbClr val="ffffff"/>
                  </a:solidFill>
                </a:uFill>
                <a:latin typeface="Arial"/>
                <a:ea typeface="+mn-ea"/>
              </a:rPr>
              <a:t>&lt;Foliennummer&gt;</a:t>
            </a:fld>
            <a:endParaRPr b="0" lang="de-DE" sz="1800" spc="-1" strike="noStrike">
              <a:solidFill>
                <a:srgbClr val="000000"/>
              </a:solidFill>
              <a:uFill>
                <a:solidFill>
                  <a:srgbClr val="ffffff"/>
                </a:solidFill>
              </a:u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PlaceHolder 1"/>
          <p:cNvSpPr>
            <a:spLocks noGrp="1"/>
          </p:cNvSpPr>
          <p:nvPr>
            <p:ph type="body"/>
          </p:nvPr>
        </p:nvSpPr>
        <p:spPr>
          <a:xfrm>
            <a:off x="685800" y="4343400"/>
            <a:ext cx="5486040" cy="4114440"/>
          </a:xfrm>
          <a:prstGeom prst="rect">
            <a:avLst/>
          </a:prstGeom>
        </p:spPr>
        <p:txBody>
          <a:bodyPr anchor="ctr"/>
          <a:p>
            <a:endParaRPr b="0" lang="de-DE" sz="2000" spc="-1" strike="noStrike">
              <a:solidFill>
                <a:srgbClr val="000000"/>
              </a:solidFill>
              <a:uFill>
                <a:solidFill>
                  <a:srgbClr val="ffffff"/>
                </a:solidFill>
              </a:uFill>
              <a:latin typeface="Arial"/>
            </a:endParaRPr>
          </a:p>
        </p:txBody>
      </p:sp>
      <p:sp>
        <p:nvSpPr>
          <p:cNvPr id="657" name="CustomShape 2"/>
          <p:cNvSpPr/>
          <p:nvPr/>
        </p:nvSpPr>
        <p:spPr>
          <a:xfrm>
            <a:off x="3884400" y="8685720"/>
            <a:ext cx="2971800" cy="456480"/>
          </a:xfrm>
          <a:prstGeom prst="rect">
            <a:avLst/>
          </a:prstGeom>
          <a:noFill/>
          <a:ln w="9360">
            <a:noFill/>
          </a:ln>
        </p:spPr>
        <p:style>
          <a:lnRef idx="0"/>
          <a:fillRef idx="0"/>
          <a:effectRef idx="0"/>
          <a:fontRef idx="minor"/>
        </p:style>
        <p:txBody>
          <a:bodyPr anchor="b"/>
          <a:p>
            <a:pPr algn="r">
              <a:lnSpc>
                <a:spcPct val="100000"/>
              </a:lnSpc>
            </a:pPr>
            <a:fld id="{8BD04F86-4F53-4314-8A78-4FD23CEDE0D4}" type="slidenum">
              <a:rPr b="0" lang="de-DE" sz="1200" spc="-1" strike="noStrike">
                <a:solidFill>
                  <a:srgbClr val="000092"/>
                </a:solidFill>
                <a:uFill>
                  <a:solidFill>
                    <a:srgbClr val="ffffff"/>
                  </a:solidFill>
                </a:uFill>
                <a:latin typeface="Arial"/>
                <a:ea typeface="+mn-ea"/>
              </a:rPr>
              <a:t>&lt;Foliennummer&gt;</a:t>
            </a:fld>
            <a:endParaRPr b="0" lang="de-DE" sz="1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TextShape 1"/>
          <p:cNvSpPr txBox="1"/>
          <p:nvPr/>
        </p:nvSpPr>
        <p:spPr>
          <a:xfrm>
            <a:off x="3884760" y="8685360"/>
            <a:ext cx="2971440" cy="456840"/>
          </a:xfrm>
          <a:prstGeom prst="rect">
            <a:avLst/>
          </a:prstGeom>
          <a:noFill/>
          <a:ln>
            <a:noFill/>
          </a:ln>
        </p:spPr>
        <p:txBody>
          <a:bodyPr anchor="b"/>
          <a:p>
            <a:pPr algn="r">
              <a:lnSpc>
                <a:spcPct val="100000"/>
              </a:lnSpc>
            </a:pPr>
            <a:fld id="{CDD12A85-A2B0-4F26-A9BD-0F95ED6399DB}" type="slidenum">
              <a:rPr b="0" lang="de-DE" sz="1200" spc="-1" strike="noStrike">
                <a:solidFill>
                  <a:srgbClr val="000000"/>
                </a:solidFill>
                <a:uFill>
                  <a:solidFill>
                    <a:srgbClr val="ffffff"/>
                  </a:solidFill>
                </a:uFill>
                <a:latin typeface="Arial"/>
                <a:ea typeface="ヒラギノ角ゴ Pro W3"/>
              </a:rPr>
              <a:t>&lt;Foliennummer&gt;</a:t>
            </a:fld>
            <a:endParaRPr b="0" lang="de-DE" sz="1400" spc="-1" strike="noStrike">
              <a:solidFill>
                <a:srgbClr val="000000"/>
              </a:solidFill>
              <a:uFill>
                <a:solidFill>
                  <a:srgbClr val="ffffff"/>
                </a:solidFill>
              </a:uFill>
              <a:latin typeface="Times New Roman"/>
            </a:endParaRPr>
          </a:p>
        </p:txBody>
      </p:sp>
      <p:sp>
        <p:nvSpPr>
          <p:cNvPr id="647" name="PlaceHolder 2"/>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3.png"/><Relationship Id="rId3" Type="http://schemas.openxmlformats.org/officeDocument/2006/relationships/image" Target="../media/image34.png"/>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7.png"/><Relationship Id="rId3" Type="http://schemas.openxmlformats.org/officeDocument/2006/relationships/image" Target="../media/image38.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9.png"/><Relationship Id="rId3" Type="http://schemas.openxmlformats.org/officeDocument/2006/relationships/image" Target="../media/image30.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56"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57"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61"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62"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63"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65"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66"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67"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69"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0"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1"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73"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4"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76"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7"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8"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79"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81"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82"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383" name="" descr=""/>
          <p:cNvPicPr/>
          <p:nvPr/>
        </p:nvPicPr>
        <p:blipFill>
          <a:blip r:embed="rId2"/>
          <a:stretch/>
        </p:blipFill>
        <p:spPr>
          <a:xfrm>
            <a:off x="2079000" y="1604520"/>
            <a:ext cx="4984920" cy="3977280"/>
          </a:xfrm>
          <a:prstGeom prst="rect">
            <a:avLst/>
          </a:prstGeom>
          <a:ln>
            <a:noFill/>
          </a:ln>
        </p:spPr>
      </p:pic>
      <p:pic>
        <p:nvPicPr>
          <p:cNvPr id="384" name="" descr=""/>
          <p:cNvPicPr/>
          <p:nvPr/>
        </p:nvPicPr>
        <p:blipFill>
          <a:blip r:embed="rId3"/>
          <a:stretch/>
        </p:blipFill>
        <p:spPr>
          <a:xfrm>
            <a:off x="2079000" y="1604520"/>
            <a:ext cx="4984920" cy="3977280"/>
          </a:xfrm>
          <a:prstGeom prst="rect">
            <a:avLst/>
          </a:prstGeom>
          <a:ln>
            <a:noFill/>
          </a:ln>
        </p:spPr>
      </p:pic>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9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96"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98"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99"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03"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04"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05"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07"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08"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09"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11"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12"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13"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15"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16"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18"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19"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20"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21"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23"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24"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425" name="" descr=""/>
          <p:cNvPicPr/>
          <p:nvPr/>
        </p:nvPicPr>
        <p:blipFill>
          <a:blip r:embed="rId2"/>
          <a:stretch/>
        </p:blipFill>
        <p:spPr>
          <a:xfrm>
            <a:off x="2079000" y="1604520"/>
            <a:ext cx="4984920" cy="3977280"/>
          </a:xfrm>
          <a:prstGeom prst="rect">
            <a:avLst/>
          </a:prstGeom>
          <a:ln>
            <a:noFill/>
          </a:ln>
        </p:spPr>
      </p:pic>
      <p:pic>
        <p:nvPicPr>
          <p:cNvPr id="426"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49"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54"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55"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58"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59"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63"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66"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71"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74"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75" name="" descr=""/>
          <p:cNvPicPr/>
          <p:nvPr/>
        </p:nvPicPr>
        <p:blipFill>
          <a:blip r:embed="rId2"/>
          <a:stretch/>
        </p:blipFill>
        <p:spPr>
          <a:xfrm>
            <a:off x="2079000" y="1604520"/>
            <a:ext cx="4984920" cy="3977280"/>
          </a:xfrm>
          <a:prstGeom prst="rect">
            <a:avLst/>
          </a:prstGeom>
          <a:ln>
            <a:noFill/>
          </a:ln>
        </p:spPr>
      </p:pic>
      <p:pic>
        <p:nvPicPr>
          <p:cNvPr id="76"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90"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95"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96"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00"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04"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07"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11"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12"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14"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15"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116" name="" descr=""/>
          <p:cNvPicPr/>
          <p:nvPr/>
        </p:nvPicPr>
        <p:blipFill>
          <a:blip r:embed="rId2"/>
          <a:stretch/>
        </p:blipFill>
        <p:spPr>
          <a:xfrm>
            <a:off x="2079000" y="1604520"/>
            <a:ext cx="4984920" cy="3977280"/>
          </a:xfrm>
          <a:prstGeom prst="rect">
            <a:avLst/>
          </a:prstGeom>
          <a:ln>
            <a:noFill/>
          </a:ln>
        </p:spPr>
      </p:pic>
      <p:pic>
        <p:nvPicPr>
          <p:cNvPr id="117"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3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33"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36"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1"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2"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6"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50"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53"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56"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57"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58"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61"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162" name="" descr=""/>
          <p:cNvPicPr/>
          <p:nvPr/>
        </p:nvPicPr>
        <p:blipFill>
          <a:blip r:embed="rId2"/>
          <a:stretch/>
        </p:blipFill>
        <p:spPr>
          <a:xfrm>
            <a:off x="2079000" y="1604520"/>
            <a:ext cx="4984920" cy="3977280"/>
          </a:xfrm>
          <a:prstGeom prst="rect">
            <a:avLst/>
          </a:prstGeom>
          <a:ln>
            <a:noFill/>
          </a:ln>
        </p:spPr>
      </p:pic>
      <p:pic>
        <p:nvPicPr>
          <p:cNvPr id="163" name="" descr=""/>
          <p:cNvPicPr/>
          <p:nvPr/>
        </p:nvPicPr>
        <p:blipFill>
          <a:blip r:embed="rId3"/>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7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77"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78"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83"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84"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87"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88"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91"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92"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94"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95"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98"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99"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00"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02"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03"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204" name="" descr=""/>
          <p:cNvPicPr/>
          <p:nvPr/>
        </p:nvPicPr>
        <p:blipFill>
          <a:blip r:embed="rId2"/>
          <a:stretch/>
        </p:blipFill>
        <p:spPr>
          <a:xfrm>
            <a:off x="2079000" y="1604520"/>
            <a:ext cx="4984920" cy="3977280"/>
          </a:xfrm>
          <a:prstGeom prst="rect">
            <a:avLst/>
          </a:prstGeom>
          <a:ln>
            <a:noFill/>
          </a:ln>
        </p:spPr>
      </p:pic>
      <p:pic>
        <p:nvPicPr>
          <p:cNvPr id="205" name="" descr=""/>
          <p:cNvPicPr/>
          <p:nvPr/>
        </p:nvPicPr>
        <p:blipFill>
          <a:blip r:embed="rId3"/>
          <a:stretch/>
        </p:blipFill>
        <p:spPr>
          <a:xfrm>
            <a:off x="2079000" y="1604520"/>
            <a:ext cx="498492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1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21"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23"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24"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28"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29"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30"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32"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33"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34"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36"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37"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38"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40"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41"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43"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44"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45"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46"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49"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250" name="" descr=""/>
          <p:cNvPicPr/>
          <p:nvPr/>
        </p:nvPicPr>
        <p:blipFill>
          <a:blip r:embed="rId2"/>
          <a:stretch/>
        </p:blipFill>
        <p:spPr>
          <a:xfrm>
            <a:off x="2079000" y="1604520"/>
            <a:ext cx="4984920" cy="3977280"/>
          </a:xfrm>
          <a:prstGeom prst="rect">
            <a:avLst/>
          </a:prstGeom>
          <a:ln>
            <a:noFill/>
          </a:ln>
        </p:spPr>
      </p:pic>
      <p:pic>
        <p:nvPicPr>
          <p:cNvPr id="251" name="" descr=""/>
          <p:cNvPicPr/>
          <p:nvPr/>
        </p:nvPicPr>
        <p:blipFill>
          <a:blip r:embed="rId3"/>
          <a:stretch/>
        </p:blipFill>
        <p:spPr>
          <a:xfrm>
            <a:off x="2079000" y="1604520"/>
            <a:ext cx="4984920" cy="39772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6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66"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68"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69"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73"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74"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75"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77"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78"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79"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81"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82"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83"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85"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86"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88"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89"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90"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91"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93"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94"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295" name="" descr=""/>
          <p:cNvPicPr/>
          <p:nvPr/>
        </p:nvPicPr>
        <p:blipFill>
          <a:blip r:embed="rId2"/>
          <a:stretch/>
        </p:blipFill>
        <p:spPr>
          <a:xfrm>
            <a:off x="2079000" y="1604520"/>
            <a:ext cx="4984920" cy="3977280"/>
          </a:xfrm>
          <a:prstGeom prst="rect">
            <a:avLst/>
          </a:prstGeom>
          <a:ln>
            <a:noFill/>
          </a:ln>
        </p:spPr>
      </p:pic>
      <p:pic>
        <p:nvPicPr>
          <p:cNvPr id="296" name="" descr=""/>
          <p:cNvPicPr/>
          <p:nvPr/>
        </p:nvPicPr>
        <p:blipFill>
          <a:blip r:embed="rId3"/>
          <a:stretch/>
        </p:blipFill>
        <p:spPr>
          <a:xfrm>
            <a:off x="2079000" y="1604520"/>
            <a:ext cx="4984920" cy="397728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0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08"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10"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11" name="PlaceHolder 3"/>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15"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16" name="PlaceHolder 3"/>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17" name="PlaceHolder 4"/>
          <p:cNvSpPr>
            <a:spLocks noGrp="1"/>
          </p:cNvSpPr>
          <p:nvPr>
            <p:ph type="body"/>
          </p:nvPr>
        </p:nvSpPr>
        <p:spPr>
          <a:xfrm>
            <a:off x="467424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19" name="PlaceHolder 2"/>
          <p:cNvSpPr>
            <a:spLocks noGrp="1"/>
          </p:cNvSpPr>
          <p:nvPr>
            <p:ph type="body"/>
          </p:nvPr>
        </p:nvSpPr>
        <p:spPr>
          <a:xfrm>
            <a:off x="457200" y="1604520"/>
            <a:ext cx="401580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20"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21"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23"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24"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25" name="PlaceHolder 4"/>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27" name="PlaceHolder 2"/>
          <p:cNvSpPr>
            <a:spLocks noGrp="1"/>
          </p:cNvSpPr>
          <p:nvPr>
            <p:ph type="body"/>
          </p:nvPr>
        </p:nvSpPr>
        <p:spPr>
          <a:xfrm>
            <a:off x="457200" y="160452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28" name="PlaceHolder 3"/>
          <p:cNvSpPr>
            <a:spLocks noGrp="1"/>
          </p:cNvSpPr>
          <p:nvPr>
            <p:ph type="body"/>
          </p:nvPr>
        </p:nvSpPr>
        <p:spPr>
          <a:xfrm>
            <a:off x="457200" y="3682080"/>
            <a:ext cx="822924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30" name="PlaceHolder 2"/>
          <p:cNvSpPr>
            <a:spLocks noGrp="1"/>
          </p:cNvSpPr>
          <p:nvPr>
            <p:ph type="body"/>
          </p:nvPr>
        </p:nvSpPr>
        <p:spPr>
          <a:xfrm>
            <a:off x="45720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31" name="PlaceHolder 3"/>
          <p:cNvSpPr>
            <a:spLocks noGrp="1"/>
          </p:cNvSpPr>
          <p:nvPr>
            <p:ph type="body"/>
          </p:nvPr>
        </p:nvSpPr>
        <p:spPr>
          <a:xfrm>
            <a:off x="4674240" y="160452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32" name="PlaceHolder 4"/>
          <p:cNvSpPr>
            <a:spLocks noGrp="1"/>
          </p:cNvSpPr>
          <p:nvPr>
            <p:ph type="body"/>
          </p:nvPr>
        </p:nvSpPr>
        <p:spPr>
          <a:xfrm>
            <a:off x="467424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33" name="PlaceHolder 5"/>
          <p:cNvSpPr>
            <a:spLocks noGrp="1"/>
          </p:cNvSpPr>
          <p:nvPr>
            <p:ph type="body"/>
          </p:nvPr>
        </p:nvSpPr>
        <p:spPr>
          <a:xfrm>
            <a:off x="457200" y="3682080"/>
            <a:ext cx="4015800" cy="189684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35"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
        <p:nvSpPr>
          <p:cNvPr id="336" name="PlaceHolder 3"/>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pic>
        <p:nvPicPr>
          <p:cNvPr id="337" name="" descr=""/>
          <p:cNvPicPr/>
          <p:nvPr/>
        </p:nvPicPr>
        <p:blipFill>
          <a:blip r:embed="rId2"/>
          <a:stretch/>
        </p:blipFill>
        <p:spPr>
          <a:xfrm>
            <a:off x="2079000" y="1604520"/>
            <a:ext cx="4984920" cy="3977280"/>
          </a:xfrm>
          <a:prstGeom prst="rect">
            <a:avLst/>
          </a:prstGeom>
          <a:ln>
            <a:noFill/>
          </a:ln>
        </p:spPr>
      </p:pic>
      <p:pic>
        <p:nvPicPr>
          <p:cNvPr id="338" name="" descr=""/>
          <p:cNvPicPr/>
          <p:nvPr/>
        </p:nvPicPr>
        <p:blipFill>
          <a:blip r:embed="rId3"/>
          <a:stretch/>
        </p:blipFill>
        <p:spPr>
          <a:xfrm>
            <a:off x="2079000" y="1604520"/>
            <a:ext cx="4984920" cy="397728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5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73600"/>
            <a:ext cx="8229240" cy="1144800"/>
          </a:xfrm>
          <a:prstGeom prst="rect">
            <a:avLst/>
          </a:prstGeom>
        </p:spPr>
        <p:txBody>
          <a:bodyPr lIns="0" rIns="0" tIns="0" bIns="0" anchor="ctr"/>
          <a:p>
            <a:endParaRPr b="0" lang="de-DE" sz="4400" spc="-1" strike="noStrike">
              <a:solidFill>
                <a:srgbClr val="000000"/>
              </a:solidFill>
              <a:uFill>
                <a:solidFill>
                  <a:srgbClr val="ffffff"/>
                </a:solidFill>
              </a:uFill>
              <a:latin typeface="Arial"/>
            </a:endParaRPr>
          </a:p>
        </p:txBody>
      </p:sp>
      <p:sp>
        <p:nvSpPr>
          <p:cNvPr id="354" name="PlaceHolder 2"/>
          <p:cNvSpPr>
            <a:spLocks noGrp="1"/>
          </p:cNvSpPr>
          <p:nvPr>
            <p:ph type="body"/>
          </p:nvPr>
        </p:nvSpPr>
        <p:spPr>
          <a:xfrm>
            <a:off x="457200" y="1604520"/>
            <a:ext cx="8229240" cy="3977280"/>
          </a:xfrm>
          <a:prstGeom prst="rect">
            <a:avLst/>
          </a:prstGeom>
        </p:spPr>
        <p:txBody>
          <a:bodyPr lIns="0" rIns="0" tIns="0" bIns="0"/>
          <a:p>
            <a:endParaRPr b="0" lang="de-DE" sz="2900" spc="-1" strike="noStrike">
              <a:solidFill>
                <a:srgbClr val="000000"/>
              </a:solidFill>
              <a:uFill>
                <a:solidFill>
                  <a:srgbClr val="ffffff"/>
                </a:solidFill>
              </a:u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14240" y="714240"/>
            <a:ext cx="7772040" cy="1469520"/>
          </a:xfrm>
          <a:prstGeom prst="rect">
            <a:avLst/>
          </a:prstGeom>
        </p:spPr>
        <p:txBody>
          <a:bodyPr anchor="ctr"/>
          <a:p>
            <a:pPr algn="ctr">
              <a:lnSpc>
                <a:spcPct val="100000"/>
              </a:lnSpc>
            </a:pPr>
            <a:r>
              <a:rPr b="0" lang="de-DE" sz="4400" spc="-1" strike="noStrike">
                <a:solidFill>
                  <a:srgbClr val="000000"/>
                </a:solidFill>
                <a:uFill>
                  <a:solidFill>
                    <a:srgbClr val="ffffff"/>
                  </a:solidFill>
                </a:uFill>
                <a:latin typeface="Calibri"/>
              </a:rPr>
              <a:t>Titelmasterformat durch Klicken bearbeiten</a:t>
            </a:r>
            <a:endParaRPr b="0" lang="de-DE"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de-DE" sz="3200" spc="-1" strike="noStrike">
                <a:solidFill>
                  <a:srgbClr val="000000"/>
                </a:solidFill>
                <a:uFill>
                  <a:solidFill>
                    <a:srgbClr val="ffffff"/>
                  </a:solidFill>
                </a:uFill>
                <a:latin typeface="Calibri"/>
              </a:rPr>
              <a:t>Format des Gliederungstextes durch Klicken bearbeiten</a:t>
            </a:r>
            <a:endParaRPr b="0" lang="de-DE"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de-DE" sz="2400" spc="-1" strike="noStrike">
                <a:solidFill>
                  <a:srgbClr val="000000"/>
                </a:solidFill>
                <a:uFill>
                  <a:solidFill>
                    <a:srgbClr val="ffffff"/>
                  </a:solidFill>
                </a:uFill>
                <a:latin typeface="Calibri"/>
              </a:rPr>
              <a:t>Zweite Gliederungsebene</a:t>
            </a:r>
            <a:endParaRPr b="0" lang="de-DE"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de-DE" sz="2000" spc="-1" strike="noStrike">
                <a:solidFill>
                  <a:srgbClr val="000000"/>
                </a:solidFill>
                <a:uFill>
                  <a:solidFill>
                    <a:srgbClr val="ffffff"/>
                  </a:solidFill>
                </a:uFill>
                <a:latin typeface="Calibri"/>
              </a:rPr>
              <a:t>Dritte Gliederungsebene</a:t>
            </a:r>
            <a:endParaRPr b="0" lang="de-DE"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de-DE" sz="2000" spc="-1" strike="noStrike">
                <a:solidFill>
                  <a:srgbClr val="000000"/>
                </a:solidFill>
                <a:uFill>
                  <a:solidFill>
                    <a:srgbClr val="ffffff"/>
                  </a:solidFill>
                </a:uFill>
                <a:latin typeface="Calibri"/>
              </a:rPr>
              <a:t>Vierte Gliederungsebene</a:t>
            </a:r>
            <a:endParaRPr b="0" lang="de-DE"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de-DE" sz="2000" spc="-1" strike="noStrike">
                <a:solidFill>
                  <a:srgbClr val="000000"/>
                </a:solidFill>
                <a:uFill>
                  <a:solidFill>
                    <a:srgbClr val="ffffff"/>
                  </a:solidFill>
                </a:uFill>
                <a:latin typeface="Calibri"/>
              </a:rPr>
              <a:t>Fünfte Gliederungsebene</a:t>
            </a:r>
            <a:endParaRPr b="0" lang="de-DE"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de-DE" sz="2000" spc="-1" strike="noStrike">
                <a:solidFill>
                  <a:srgbClr val="000000"/>
                </a:solidFill>
                <a:uFill>
                  <a:solidFill>
                    <a:srgbClr val="ffffff"/>
                  </a:solidFill>
                </a:uFill>
                <a:latin typeface="Calibri"/>
              </a:rPr>
              <a:t>Sechste Gliederungsebene</a:t>
            </a:r>
            <a:endParaRPr b="0" lang="de-DE"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de-DE" sz="2000" spc="-1" strike="noStrike">
                <a:solidFill>
                  <a:srgbClr val="000000"/>
                </a:solidFill>
                <a:uFill>
                  <a:solidFill>
                    <a:srgbClr val="ffffff"/>
                  </a:solidFill>
                </a:uFill>
                <a:latin typeface="Calibri"/>
              </a:rPr>
              <a:t>Siebte Gliederungsebene</a:t>
            </a:r>
            <a:endParaRPr b="0" lang="de-DE"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386" name="Picture 4" descr=""/>
          <p:cNvPicPr/>
          <p:nvPr/>
        </p:nvPicPr>
        <p:blipFill>
          <a:blip r:embed="rId2"/>
          <a:stretch/>
        </p:blipFill>
        <p:spPr>
          <a:xfrm>
            <a:off x="214200" y="6357960"/>
            <a:ext cx="856800" cy="342720"/>
          </a:xfrm>
          <a:prstGeom prst="rect">
            <a:avLst/>
          </a:prstGeom>
          <a:ln w="9360">
            <a:noFill/>
          </a:ln>
        </p:spPr>
      </p:pic>
      <p:pic>
        <p:nvPicPr>
          <p:cNvPr id="387" name="Picture 3" descr=""/>
          <p:cNvPicPr/>
          <p:nvPr/>
        </p:nvPicPr>
        <p:blipFill>
          <a:blip r:embed="rId3"/>
          <a:stretch/>
        </p:blipFill>
        <p:spPr>
          <a:xfrm>
            <a:off x="7885080" y="6381720"/>
            <a:ext cx="1058400" cy="326520"/>
          </a:xfrm>
          <a:prstGeom prst="rect">
            <a:avLst/>
          </a:prstGeom>
          <a:ln w="9360">
            <a:noFill/>
          </a:ln>
        </p:spPr>
      </p:pic>
      <p:sp>
        <p:nvSpPr>
          <p:cNvPr id="388"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389"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390" name="PlaceHolder 4"/>
          <p:cNvSpPr>
            <a:spLocks noGrp="1"/>
          </p:cNvSpPr>
          <p:nvPr>
            <p:ph type="sldNum"/>
          </p:nvPr>
        </p:nvSpPr>
        <p:spPr>
          <a:xfrm>
            <a:off x="0" y="6248520"/>
            <a:ext cx="533160" cy="380520"/>
          </a:xfrm>
          <a:prstGeom prst="rect">
            <a:avLst/>
          </a:prstGeom>
        </p:spPr>
        <p:txBody>
          <a:bodyPr anchor="ctr"/>
          <a:p>
            <a:pPr algn="r">
              <a:lnSpc>
                <a:spcPct val="100000"/>
              </a:lnSpc>
            </a:pPr>
            <a:fld id="{0CC046A8-5E0E-46C4-AE33-C8D2CC079BFE}" type="slidenum">
              <a:rPr b="0" lang="de-DE" sz="1200" spc="-1" strike="noStrike">
                <a:solidFill>
                  <a:srgbClr val="919191"/>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
        <p:nvSpPr>
          <p:cNvPr id="391" name="PlaceHolder 5"/>
          <p:cNvSpPr>
            <a:spLocks noGrp="1"/>
          </p:cNvSpPr>
          <p:nvPr>
            <p:ph type="title"/>
          </p:nvPr>
        </p:nvSpPr>
        <p:spPr>
          <a:xfrm>
            <a:off x="457200" y="273600"/>
            <a:ext cx="8229240" cy="1144800"/>
          </a:xfrm>
          <a:prstGeom prst="rect">
            <a:avLst/>
          </a:prstGeom>
        </p:spPr>
        <p:txBody>
          <a:bodyPr lIns="0" rIns="0" tIns="0" bIns="0" anchor="ctr"/>
          <a:p>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
        <p:nvSpPr>
          <p:cNvPr id="392"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300" spc="-1" strike="noStrike">
                <a:solidFill>
                  <a:srgbClr val="000000"/>
                </a:solidFill>
                <a:uFill>
                  <a:solidFill>
                    <a:srgbClr val="ffffff"/>
                  </a:solidFill>
                </a:uFill>
                <a:latin typeface="Tw Cen MT"/>
              </a:rPr>
              <a:t>Zweite Gliederungsebene</a:t>
            </a:r>
            <a:endParaRPr b="0" lang="de-DE" sz="23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000" spc="-1" strike="noStrike">
                <a:solidFill>
                  <a:srgbClr val="000000"/>
                </a:solidFill>
                <a:uFill>
                  <a:solidFill>
                    <a:srgbClr val="ffffff"/>
                  </a:solidFill>
                </a:uFill>
                <a:latin typeface="Tw Cen MT"/>
              </a:rPr>
              <a:t>Dritte Gliederungsebene</a:t>
            </a:r>
            <a:endParaRPr b="0" lang="de-DE" sz="20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000" spc="-1" strike="noStrike">
                <a:solidFill>
                  <a:srgbClr val="000000"/>
                </a:solidFill>
                <a:uFill>
                  <a:solidFill>
                    <a:srgbClr val="ffffff"/>
                  </a:solidFill>
                </a:uFill>
                <a:latin typeface="Tw Cen MT"/>
              </a:rPr>
              <a:t>Vierte Gliederungsebene</a:t>
            </a:r>
            <a:endParaRPr b="0" lang="de-DE" sz="20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000" spc="-1" strike="noStrike">
                <a:solidFill>
                  <a:srgbClr val="000000"/>
                </a:solidFill>
                <a:uFill>
                  <a:solidFill>
                    <a:srgbClr val="ffffff"/>
                  </a:solidFill>
                </a:uFill>
                <a:latin typeface="Tw Cen MT"/>
              </a:rPr>
              <a:t>Fünfte Gliederungsebene</a:t>
            </a:r>
            <a:endParaRPr b="0" lang="de-DE" sz="20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000" spc="-1" strike="noStrike">
                <a:solidFill>
                  <a:srgbClr val="000000"/>
                </a:solidFill>
                <a:uFill>
                  <a:solidFill>
                    <a:srgbClr val="ffffff"/>
                  </a:solidFill>
                </a:uFill>
                <a:latin typeface="Tw Cen MT"/>
              </a:rPr>
              <a:t>Sechste Gliederungsebene</a:t>
            </a:r>
            <a:endParaRPr b="0" lang="de-DE" sz="2000" spc="-1" strike="noStrike">
              <a:solidFill>
                <a:srgbClr val="000000"/>
              </a:solidFill>
              <a:uFill>
                <a:solidFill>
                  <a:srgbClr val="ffffff"/>
                </a:solidFill>
              </a:uFill>
              <a:latin typeface="Tw Cen MT"/>
            </a:endParaRPr>
          </a:p>
          <a:p>
            <a:pPr lvl="6" marL="3024000" indent="-216000">
              <a:buClr>
                <a:srgbClr val="000000"/>
              </a:buClr>
              <a:buSzPct val="45000"/>
              <a:buFont typeface="Wingdings" charset="2"/>
              <a:buChar char=""/>
            </a:pPr>
            <a:r>
              <a:rPr b="0" lang="de-DE" sz="2000" spc="-1" strike="noStrike">
                <a:solidFill>
                  <a:srgbClr val="000000"/>
                </a:solidFill>
                <a:uFill>
                  <a:solidFill>
                    <a:srgbClr val="ffffff"/>
                  </a:solidFill>
                </a:uFill>
                <a:latin typeface="Tw Cen MT"/>
              </a:rPr>
              <a:t>Siebte Gliederungsebene</a:t>
            </a:r>
            <a:endParaRPr b="0" lang="de-DE" sz="2000" spc="-1" strike="noStrike">
              <a:solidFill>
                <a:srgbClr val="000000"/>
              </a:solidFill>
              <a:uFill>
                <a:solidFill>
                  <a:srgbClr val="ffffff"/>
                </a:solidFill>
              </a:uFill>
              <a:latin typeface="Tw Cen MT"/>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37" name="Picture 4" descr=""/>
          <p:cNvPicPr/>
          <p:nvPr/>
        </p:nvPicPr>
        <p:blipFill>
          <a:blip r:embed="rId2"/>
          <a:stretch/>
        </p:blipFill>
        <p:spPr>
          <a:xfrm>
            <a:off x="214200" y="6357960"/>
            <a:ext cx="856800" cy="342720"/>
          </a:xfrm>
          <a:prstGeom prst="rect">
            <a:avLst/>
          </a:prstGeom>
          <a:ln w="9360">
            <a:noFill/>
          </a:ln>
        </p:spPr>
      </p:pic>
      <p:pic>
        <p:nvPicPr>
          <p:cNvPr id="38" name="Picture 3" descr=""/>
          <p:cNvPicPr/>
          <p:nvPr/>
        </p:nvPicPr>
        <p:blipFill>
          <a:blip r:embed="rId3"/>
          <a:stretch/>
        </p:blipFill>
        <p:spPr>
          <a:xfrm>
            <a:off x="7885080" y="6381720"/>
            <a:ext cx="1058400" cy="326520"/>
          </a:xfrm>
          <a:prstGeom prst="rect">
            <a:avLst/>
          </a:prstGeom>
          <a:ln w="9360">
            <a:noFill/>
          </a:ln>
        </p:spPr>
      </p:pic>
      <p:sp>
        <p:nvSpPr>
          <p:cNvPr id="39"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40"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41" name="PlaceHolder 4"/>
          <p:cNvSpPr>
            <a:spLocks noGrp="1"/>
          </p:cNvSpPr>
          <p:nvPr>
            <p:ph type="title"/>
          </p:nvPr>
        </p:nvSpPr>
        <p:spPr>
          <a:xfrm>
            <a:off x="609480" y="228600"/>
            <a:ext cx="8152920" cy="990360"/>
          </a:xfrm>
          <a:prstGeom prst="rect">
            <a:avLst/>
          </a:prstGeom>
        </p:spPr>
        <p:txBody>
          <a:bodyPr lIns="90000" rIns="90000" tIns="45000" bIns="45000" anchor="ctr"/>
          <a:p>
            <a:pPr>
              <a:lnSpc>
                <a:spcPct val="100000"/>
              </a:lnSpc>
            </a:pPr>
            <a:r>
              <a:rPr b="0" lang="de-DE" sz="2400" spc="-1" strike="noStrike">
                <a:solidFill>
                  <a:srgbClr val="000000"/>
                </a:solidFill>
                <a:uFill>
                  <a:solidFill>
                    <a:srgbClr val="ffffff"/>
                  </a:solidFill>
                </a:uFill>
                <a:latin typeface="Arial"/>
                <a:ea typeface="ヒラギノ角ゴ Pro W3"/>
              </a:rPr>
              <a:t>Titelmasterformat durch Klicken bearbeiten</a:t>
            </a:r>
            <a:endParaRPr b="0" lang="de-DE" sz="4400" spc="-1" strike="noStrike">
              <a:solidFill>
                <a:srgbClr val="000000"/>
              </a:solidFill>
              <a:uFill>
                <a:solidFill>
                  <a:srgbClr val="ffffff"/>
                </a:solidFill>
              </a:uFill>
              <a:latin typeface="Arial"/>
            </a:endParaRPr>
          </a:p>
        </p:txBody>
      </p:sp>
      <p:sp>
        <p:nvSpPr>
          <p:cNvPr id="42" name="PlaceHolder 5"/>
          <p:cNvSpPr>
            <a:spLocks noGrp="1"/>
          </p:cNvSpPr>
          <p:nvPr>
            <p:ph type="body"/>
          </p:nvPr>
        </p:nvSpPr>
        <p:spPr>
          <a:xfrm>
            <a:off x="612720" y="1600200"/>
            <a:ext cx="8152920" cy="452556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78" name="Picture 4" descr=""/>
          <p:cNvPicPr/>
          <p:nvPr/>
        </p:nvPicPr>
        <p:blipFill>
          <a:blip r:embed="rId2"/>
          <a:stretch/>
        </p:blipFill>
        <p:spPr>
          <a:xfrm>
            <a:off x="214200" y="6357960"/>
            <a:ext cx="856800" cy="342720"/>
          </a:xfrm>
          <a:prstGeom prst="rect">
            <a:avLst/>
          </a:prstGeom>
          <a:ln w="9360">
            <a:noFill/>
          </a:ln>
        </p:spPr>
      </p:pic>
      <p:pic>
        <p:nvPicPr>
          <p:cNvPr id="79" name="Picture 3" descr=""/>
          <p:cNvPicPr/>
          <p:nvPr/>
        </p:nvPicPr>
        <p:blipFill>
          <a:blip r:embed="rId3"/>
          <a:stretch/>
        </p:blipFill>
        <p:spPr>
          <a:xfrm>
            <a:off x="7885080" y="6381720"/>
            <a:ext cx="1058400" cy="326520"/>
          </a:xfrm>
          <a:prstGeom prst="rect">
            <a:avLst/>
          </a:prstGeom>
          <a:ln w="9360">
            <a:noFill/>
          </a:ln>
        </p:spPr>
      </p:pic>
      <p:sp>
        <p:nvSpPr>
          <p:cNvPr id="80"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81"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82" name="PlaceHolder 4"/>
          <p:cNvSpPr>
            <a:spLocks noGrp="1"/>
          </p:cNvSpPr>
          <p:nvPr>
            <p:ph type="body"/>
          </p:nvPr>
        </p:nvSpPr>
        <p:spPr>
          <a:xfrm>
            <a:off x="612720" y="1600200"/>
            <a:ext cx="8152920" cy="44953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ahoma"/>
                <a:ea typeface="Tahoma"/>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ahoma"/>
                <a:ea typeface="Tahoma"/>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ahoma"/>
                <a:ea typeface="Tahoma"/>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ahoma"/>
                <a:ea typeface="Tahoma"/>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ahoma"/>
                <a:ea typeface="Tahoma"/>
              </a:rPr>
              <a:t>Fünfte Ebene</a:t>
            </a:r>
            <a:endParaRPr b="0" lang="de-DE" sz="2900" spc="-1" strike="noStrike">
              <a:solidFill>
                <a:srgbClr val="000000"/>
              </a:solidFill>
              <a:uFill>
                <a:solidFill>
                  <a:srgbClr val="ffffff"/>
                </a:solidFill>
              </a:uFill>
              <a:latin typeface="Tw Cen MT"/>
            </a:endParaRPr>
          </a:p>
        </p:txBody>
      </p:sp>
      <p:sp>
        <p:nvSpPr>
          <p:cNvPr id="83" name="PlaceHolder 5"/>
          <p:cNvSpPr>
            <a:spLocks noGrp="1"/>
          </p:cNvSpPr>
          <p:nvPr>
            <p:ph type="title"/>
          </p:nvPr>
        </p:nvSpPr>
        <p:spPr>
          <a:xfrm>
            <a:off x="457200" y="273600"/>
            <a:ext cx="8229240" cy="1144800"/>
          </a:xfrm>
          <a:prstGeom prst="rect">
            <a:avLst/>
          </a:prstGeom>
        </p:spPr>
        <p:txBody>
          <a:bodyPr lIns="0" rIns="0" tIns="0" bIns="0" anchor="ctr"/>
          <a:p>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119" name="Picture 4" descr=""/>
          <p:cNvPicPr/>
          <p:nvPr/>
        </p:nvPicPr>
        <p:blipFill>
          <a:blip r:embed="rId2"/>
          <a:stretch/>
        </p:blipFill>
        <p:spPr>
          <a:xfrm>
            <a:off x="214200" y="6357960"/>
            <a:ext cx="856800" cy="342720"/>
          </a:xfrm>
          <a:prstGeom prst="rect">
            <a:avLst/>
          </a:prstGeom>
          <a:ln w="9360">
            <a:noFill/>
          </a:ln>
        </p:spPr>
      </p:pic>
      <p:pic>
        <p:nvPicPr>
          <p:cNvPr id="120" name="Picture 3" descr=""/>
          <p:cNvPicPr/>
          <p:nvPr/>
        </p:nvPicPr>
        <p:blipFill>
          <a:blip r:embed="rId3"/>
          <a:stretch/>
        </p:blipFill>
        <p:spPr>
          <a:xfrm>
            <a:off x="7885080" y="6381720"/>
            <a:ext cx="1058400" cy="326520"/>
          </a:xfrm>
          <a:prstGeom prst="rect">
            <a:avLst/>
          </a:prstGeom>
          <a:ln w="9360">
            <a:noFill/>
          </a:ln>
        </p:spPr>
      </p:pic>
      <p:sp>
        <p:nvSpPr>
          <p:cNvPr id="121"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122"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123" name="PlaceHolder 4"/>
          <p:cNvSpPr>
            <a:spLocks noGrp="1"/>
          </p:cNvSpPr>
          <p:nvPr>
            <p:ph type="title"/>
          </p:nvPr>
        </p:nvSpPr>
        <p:spPr>
          <a:xfrm>
            <a:off x="533520" y="272880"/>
            <a:ext cx="8152920" cy="869760"/>
          </a:xfrm>
          <a:prstGeom prst="rect">
            <a:avLst/>
          </a:prstGeom>
        </p:spPr>
        <p:txBody>
          <a:bodyPr lIns="90000" rIns="90000" tIns="45000" bIns="45000" anchor="ctr"/>
          <a:p>
            <a:pPr>
              <a:lnSpc>
                <a:spcPct val="100000"/>
              </a:lnSpc>
            </a:pPr>
            <a:r>
              <a:rPr b="0" lang="de-DE" sz="2400" spc="-1" strike="noStrike">
                <a:solidFill>
                  <a:srgbClr val="000000"/>
                </a:solidFill>
                <a:uFill>
                  <a:solidFill>
                    <a:srgbClr val="ffffff"/>
                  </a:solidFill>
                </a:uFill>
                <a:latin typeface="Arial"/>
                <a:ea typeface="ヒラギノ角ゴ Pro W3"/>
              </a:rPr>
              <a:t>Titelmasterformat durch Klicken bearbeiten</a:t>
            </a:r>
            <a:endParaRPr b="0" lang="de-DE" sz="4400" spc="-1" strike="noStrike">
              <a:solidFill>
                <a:srgbClr val="000000"/>
              </a:solidFill>
              <a:uFill>
                <a:solidFill>
                  <a:srgbClr val="ffffff"/>
                </a:solidFill>
              </a:uFill>
              <a:latin typeface="Arial"/>
            </a:endParaRPr>
          </a:p>
        </p:txBody>
      </p:sp>
      <p:sp>
        <p:nvSpPr>
          <p:cNvPr id="124" name="PlaceHolder 5"/>
          <p:cNvSpPr>
            <a:spLocks noGrp="1"/>
          </p:cNvSpPr>
          <p:nvPr>
            <p:ph type="body"/>
          </p:nvPr>
        </p:nvSpPr>
        <p:spPr>
          <a:xfrm>
            <a:off x="609480" y="2438280"/>
            <a:ext cx="3885840" cy="35809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125" name="PlaceHolder 6"/>
          <p:cNvSpPr>
            <a:spLocks noGrp="1"/>
          </p:cNvSpPr>
          <p:nvPr>
            <p:ph type="body"/>
          </p:nvPr>
        </p:nvSpPr>
        <p:spPr>
          <a:xfrm>
            <a:off x="4800600" y="2438280"/>
            <a:ext cx="3885840" cy="35809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126" name="PlaceHolder 7"/>
          <p:cNvSpPr>
            <a:spLocks noGrp="1"/>
          </p:cNvSpPr>
          <p:nvPr>
            <p:ph type="body"/>
          </p:nvPr>
        </p:nvSpPr>
        <p:spPr>
          <a:xfrm>
            <a:off x="609480" y="1752480"/>
            <a:ext cx="3885840" cy="639720"/>
          </a:xfrm>
          <a:prstGeom prst="rect">
            <a:avLst/>
          </a:prstGeom>
        </p:spPr>
        <p:txBody>
          <a:bodyPr anchor="ctr"/>
          <a:p>
            <a:pPr marL="432000" indent="-324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Format des Gliederungstextes durch Klicken bearbeiten</a:t>
            </a:r>
            <a:endParaRPr b="0" lang="de-DE" sz="20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1" lang="de-DE" sz="2000" spc="-1" strike="noStrike">
                <a:solidFill>
                  <a:srgbClr val="ffffff"/>
                </a:solidFill>
                <a:uFill>
                  <a:solidFill>
                    <a:srgbClr val="ffffff"/>
                  </a:solidFill>
                </a:uFill>
                <a:latin typeface="Tw Cen MT"/>
              </a:rPr>
              <a:t>Zweite Gliederungsebene</a:t>
            </a:r>
            <a:endParaRPr b="0" lang="de-DE" sz="20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Dritte Gliederungsebene</a:t>
            </a:r>
            <a:endParaRPr b="0" lang="de-DE" sz="20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1" lang="de-DE" sz="2000" spc="-1" strike="noStrike">
                <a:solidFill>
                  <a:srgbClr val="ffffff"/>
                </a:solidFill>
                <a:uFill>
                  <a:solidFill>
                    <a:srgbClr val="ffffff"/>
                  </a:solidFill>
                </a:uFill>
                <a:latin typeface="Tw Cen MT"/>
              </a:rPr>
              <a:t>Vierte Gliederungsebene</a:t>
            </a:r>
            <a:endParaRPr b="0" lang="de-DE" sz="20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Fünfte Gliederungsebene</a:t>
            </a:r>
            <a:endParaRPr b="0" lang="de-DE" sz="20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Sechste Gliederungsebene</a:t>
            </a:r>
            <a:endParaRPr b="0" lang="de-DE" sz="2000" spc="-1" strike="noStrike">
              <a:solidFill>
                <a:srgbClr val="000000"/>
              </a:solidFill>
              <a:uFill>
                <a:solidFill>
                  <a:srgbClr val="ffffff"/>
                </a:solidFill>
              </a:uFill>
              <a:latin typeface="Tw Cen MT"/>
            </a:endParaRPr>
          </a:p>
          <a:p>
            <a:pPr>
              <a:lnSpc>
                <a:spcPct val="100000"/>
              </a:lnSpc>
            </a:pPr>
            <a:r>
              <a:rPr b="1" lang="de-DE" sz="2000" spc="-1" strike="noStrike">
                <a:solidFill>
                  <a:srgbClr val="ffffff"/>
                </a:solidFill>
                <a:uFill>
                  <a:solidFill>
                    <a:srgbClr val="ffffff"/>
                  </a:solidFill>
                </a:uFill>
                <a:latin typeface="Tw Cen MT"/>
              </a:rPr>
              <a:t>Siebte GliederungsebeneTextmasterformate durch Klicken bearbeiten</a:t>
            </a:r>
            <a:endParaRPr b="0" lang="de-DE" sz="2000" spc="-1" strike="noStrike">
              <a:solidFill>
                <a:srgbClr val="000000"/>
              </a:solidFill>
              <a:uFill>
                <a:solidFill>
                  <a:srgbClr val="ffffff"/>
                </a:solidFill>
              </a:uFill>
              <a:latin typeface="Tw Cen MT"/>
            </a:endParaRPr>
          </a:p>
        </p:txBody>
      </p:sp>
      <p:sp>
        <p:nvSpPr>
          <p:cNvPr id="127" name="PlaceHolder 8"/>
          <p:cNvSpPr>
            <a:spLocks noGrp="1"/>
          </p:cNvSpPr>
          <p:nvPr>
            <p:ph type="body"/>
          </p:nvPr>
        </p:nvSpPr>
        <p:spPr>
          <a:xfrm>
            <a:off x="4800600" y="1752480"/>
            <a:ext cx="3885840" cy="639720"/>
          </a:xfrm>
          <a:prstGeom prst="rect">
            <a:avLst/>
          </a:prstGeom>
        </p:spPr>
        <p:txBody>
          <a:bodyPr anchor="ctr"/>
          <a:p>
            <a:pPr marL="432000" indent="-324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Format des Gliederungstextes durch Klicken bearbeiten</a:t>
            </a:r>
            <a:endParaRPr b="0" lang="de-DE" sz="20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1" lang="de-DE" sz="2000" spc="-1" strike="noStrike">
                <a:solidFill>
                  <a:srgbClr val="ffffff"/>
                </a:solidFill>
                <a:uFill>
                  <a:solidFill>
                    <a:srgbClr val="ffffff"/>
                  </a:solidFill>
                </a:uFill>
                <a:latin typeface="Tw Cen MT"/>
              </a:rPr>
              <a:t>Zweite Gliederungsebene</a:t>
            </a:r>
            <a:endParaRPr b="0" lang="de-DE" sz="20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Dritte Gliederungsebene</a:t>
            </a:r>
            <a:endParaRPr b="0" lang="de-DE" sz="20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1" lang="de-DE" sz="2000" spc="-1" strike="noStrike">
                <a:solidFill>
                  <a:srgbClr val="ffffff"/>
                </a:solidFill>
                <a:uFill>
                  <a:solidFill>
                    <a:srgbClr val="ffffff"/>
                  </a:solidFill>
                </a:uFill>
                <a:latin typeface="Tw Cen MT"/>
              </a:rPr>
              <a:t>Vierte Gliederungsebene</a:t>
            </a:r>
            <a:endParaRPr b="0" lang="de-DE" sz="20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Fünfte Gliederungsebene</a:t>
            </a:r>
            <a:endParaRPr b="0" lang="de-DE" sz="20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1" lang="de-DE" sz="2000" spc="-1" strike="noStrike">
                <a:solidFill>
                  <a:srgbClr val="ffffff"/>
                </a:solidFill>
                <a:uFill>
                  <a:solidFill>
                    <a:srgbClr val="ffffff"/>
                  </a:solidFill>
                </a:uFill>
                <a:latin typeface="Tw Cen MT"/>
              </a:rPr>
              <a:t>Sechste Gliederungsebene</a:t>
            </a:r>
            <a:endParaRPr b="0" lang="de-DE" sz="2000" spc="-1" strike="noStrike">
              <a:solidFill>
                <a:srgbClr val="000000"/>
              </a:solidFill>
              <a:uFill>
                <a:solidFill>
                  <a:srgbClr val="ffffff"/>
                </a:solidFill>
              </a:uFill>
              <a:latin typeface="Tw Cen MT"/>
            </a:endParaRPr>
          </a:p>
          <a:p>
            <a:pPr>
              <a:lnSpc>
                <a:spcPct val="100000"/>
              </a:lnSpc>
            </a:pPr>
            <a:r>
              <a:rPr b="1" lang="de-DE" sz="2000" spc="-1" strike="noStrike">
                <a:solidFill>
                  <a:srgbClr val="ffffff"/>
                </a:solidFill>
                <a:uFill>
                  <a:solidFill>
                    <a:srgbClr val="ffffff"/>
                  </a:solidFill>
                </a:uFill>
                <a:latin typeface="Tw Cen MT"/>
              </a:rPr>
              <a:t>Siebte GliederungsebeneTextmasterformate durch Klicken bearbeiten</a:t>
            </a:r>
            <a:endParaRPr b="0" lang="de-DE" sz="2000" spc="-1" strike="noStrike">
              <a:solidFill>
                <a:srgbClr val="000000"/>
              </a:solidFill>
              <a:uFill>
                <a:solidFill>
                  <a:srgbClr val="ffffff"/>
                </a:solidFill>
              </a:uFill>
              <a:latin typeface="Tw Cen MT"/>
            </a:endParaRPr>
          </a:p>
        </p:txBody>
      </p:sp>
      <p:sp>
        <p:nvSpPr>
          <p:cNvPr id="128" name="PlaceHolder 9"/>
          <p:cNvSpPr>
            <a:spLocks noGrp="1"/>
          </p:cNvSpPr>
          <p:nvPr>
            <p:ph type="dt"/>
          </p:nvPr>
        </p:nvSpPr>
        <p:spPr>
          <a:xfrm>
            <a:off x="6095880" y="6248520"/>
            <a:ext cx="2666520" cy="364680"/>
          </a:xfrm>
          <a:prstGeom prst="rect">
            <a:avLst/>
          </a:prstGeom>
        </p:spPr>
        <p:txBody>
          <a:bodyPr lIns="90000" rIns="90000" tIns="45000" bIns="45000" anchor="ctr"/>
          <a:p>
            <a:endParaRPr b="0" lang="de-DE" sz="2400" spc="-1" strike="noStrike">
              <a:solidFill>
                <a:srgbClr val="000000"/>
              </a:solidFill>
              <a:uFill>
                <a:solidFill>
                  <a:srgbClr val="ffffff"/>
                </a:solidFill>
              </a:uFill>
              <a:latin typeface="Times New Roman"/>
            </a:endParaRPr>
          </a:p>
        </p:txBody>
      </p:sp>
      <p:sp>
        <p:nvSpPr>
          <p:cNvPr id="129" name="PlaceHolder 10"/>
          <p:cNvSpPr>
            <a:spLocks noGrp="1"/>
          </p:cNvSpPr>
          <p:nvPr>
            <p:ph type="sldNum"/>
          </p:nvPr>
        </p:nvSpPr>
        <p:spPr>
          <a:xfrm>
            <a:off x="0" y="836640"/>
            <a:ext cx="533160" cy="244080"/>
          </a:xfrm>
          <a:prstGeom prst="rect">
            <a:avLst/>
          </a:prstGeom>
        </p:spPr>
        <p:txBody>
          <a:bodyPr anchor="ctr"/>
          <a:p>
            <a:pPr algn="r">
              <a:lnSpc>
                <a:spcPct val="100000"/>
              </a:lnSpc>
            </a:pPr>
            <a:fld id="{D0357408-8B1A-476F-91DB-3F648C5A482C}" type="slidenum">
              <a:rPr b="0" lang="de-DE" sz="1200" spc="-1" strike="noStrike">
                <a:solidFill>
                  <a:srgbClr val="8b8b8b"/>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165" name="Picture 4" descr=""/>
          <p:cNvPicPr/>
          <p:nvPr/>
        </p:nvPicPr>
        <p:blipFill>
          <a:blip r:embed="rId2"/>
          <a:stretch/>
        </p:blipFill>
        <p:spPr>
          <a:xfrm>
            <a:off x="214200" y="6357960"/>
            <a:ext cx="856800" cy="342720"/>
          </a:xfrm>
          <a:prstGeom prst="rect">
            <a:avLst/>
          </a:prstGeom>
          <a:ln w="9360">
            <a:noFill/>
          </a:ln>
        </p:spPr>
      </p:pic>
      <p:pic>
        <p:nvPicPr>
          <p:cNvPr id="166" name="Picture 3" descr=""/>
          <p:cNvPicPr/>
          <p:nvPr/>
        </p:nvPicPr>
        <p:blipFill>
          <a:blip r:embed="rId3"/>
          <a:stretch/>
        </p:blipFill>
        <p:spPr>
          <a:xfrm>
            <a:off x="7885080" y="6381720"/>
            <a:ext cx="1058400" cy="326520"/>
          </a:xfrm>
          <a:prstGeom prst="rect">
            <a:avLst/>
          </a:prstGeom>
          <a:ln w="9360">
            <a:noFill/>
          </a:ln>
        </p:spPr>
      </p:pic>
      <p:sp>
        <p:nvSpPr>
          <p:cNvPr id="167"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168"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169" name="PlaceHolder 4"/>
          <p:cNvSpPr>
            <a:spLocks noGrp="1"/>
          </p:cNvSpPr>
          <p:nvPr>
            <p:ph type="body"/>
          </p:nvPr>
        </p:nvSpPr>
        <p:spPr>
          <a:xfrm>
            <a:off x="612720" y="1600200"/>
            <a:ext cx="8152920" cy="44953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ahoma"/>
                <a:ea typeface="Tahoma"/>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ahoma"/>
                <a:ea typeface="Tahoma"/>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ahoma"/>
                <a:ea typeface="Tahoma"/>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ahoma"/>
                <a:ea typeface="Tahoma"/>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ahoma"/>
                <a:ea typeface="Tahoma"/>
              </a:rPr>
              <a:t>Fünfte Ebene</a:t>
            </a:r>
            <a:endParaRPr b="0" lang="de-DE" sz="2900" spc="-1" strike="noStrike">
              <a:solidFill>
                <a:srgbClr val="000000"/>
              </a:solidFill>
              <a:uFill>
                <a:solidFill>
                  <a:srgbClr val="ffffff"/>
                </a:solidFill>
              </a:uFill>
              <a:latin typeface="Tw Cen MT"/>
            </a:endParaRPr>
          </a:p>
        </p:txBody>
      </p:sp>
      <p:sp>
        <p:nvSpPr>
          <p:cNvPr id="170" name="PlaceHolder 5"/>
          <p:cNvSpPr>
            <a:spLocks noGrp="1"/>
          </p:cNvSpPr>
          <p:nvPr>
            <p:ph type="sldNum"/>
          </p:nvPr>
        </p:nvSpPr>
        <p:spPr>
          <a:xfrm>
            <a:off x="6444360" y="6570720"/>
            <a:ext cx="1904760" cy="286920"/>
          </a:xfrm>
          <a:prstGeom prst="rect">
            <a:avLst/>
          </a:prstGeom>
        </p:spPr>
        <p:txBody>
          <a:bodyPr anchor="ctr"/>
          <a:p>
            <a:pPr algn="r">
              <a:lnSpc>
                <a:spcPct val="100000"/>
              </a:lnSpc>
            </a:pPr>
            <a:fld id="{8B958E5A-9848-4A1B-964E-3C6293F7369F}" type="slidenum">
              <a:rPr b="0" lang="de-DE" sz="1200" spc="-1" strike="noStrike">
                <a:solidFill>
                  <a:srgbClr val="8b8b8b"/>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
        <p:nvSpPr>
          <p:cNvPr id="171" name="PlaceHolder 6"/>
          <p:cNvSpPr>
            <a:spLocks noGrp="1"/>
          </p:cNvSpPr>
          <p:nvPr>
            <p:ph type="title"/>
          </p:nvPr>
        </p:nvSpPr>
        <p:spPr>
          <a:xfrm>
            <a:off x="457200" y="273600"/>
            <a:ext cx="8229240" cy="1144800"/>
          </a:xfrm>
          <a:prstGeom prst="rect">
            <a:avLst/>
          </a:prstGeom>
        </p:spPr>
        <p:txBody>
          <a:bodyPr lIns="0" rIns="0" tIns="0" bIns="0" anchor="ctr"/>
          <a:p>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207" name="Picture 4" descr=""/>
          <p:cNvPicPr/>
          <p:nvPr/>
        </p:nvPicPr>
        <p:blipFill>
          <a:blip r:embed="rId2"/>
          <a:stretch/>
        </p:blipFill>
        <p:spPr>
          <a:xfrm>
            <a:off x="214200" y="6357960"/>
            <a:ext cx="856800" cy="342720"/>
          </a:xfrm>
          <a:prstGeom prst="rect">
            <a:avLst/>
          </a:prstGeom>
          <a:ln w="9360">
            <a:noFill/>
          </a:ln>
        </p:spPr>
      </p:pic>
      <p:pic>
        <p:nvPicPr>
          <p:cNvPr id="208" name="Picture 3" descr=""/>
          <p:cNvPicPr/>
          <p:nvPr/>
        </p:nvPicPr>
        <p:blipFill>
          <a:blip r:embed="rId3"/>
          <a:stretch/>
        </p:blipFill>
        <p:spPr>
          <a:xfrm>
            <a:off x="7885080" y="6381720"/>
            <a:ext cx="1058400" cy="326520"/>
          </a:xfrm>
          <a:prstGeom prst="rect">
            <a:avLst/>
          </a:prstGeom>
          <a:ln w="9360">
            <a:noFill/>
          </a:ln>
        </p:spPr>
      </p:pic>
      <p:sp>
        <p:nvSpPr>
          <p:cNvPr id="209"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210"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211" name="PlaceHolder 4"/>
          <p:cNvSpPr>
            <a:spLocks noGrp="1"/>
          </p:cNvSpPr>
          <p:nvPr>
            <p:ph type="title"/>
          </p:nvPr>
        </p:nvSpPr>
        <p:spPr>
          <a:xfrm>
            <a:off x="685800" y="609480"/>
            <a:ext cx="7772040" cy="1142640"/>
          </a:xfrm>
          <a:prstGeom prst="rect">
            <a:avLst/>
          </a:prstGeom>
        </p:spPr>
        <p:txBody>
          <a:bodyPr lIns="90000" rIns="90000" tIns="45000" bIns="45000" anchor="ctr"/>
          <a:p>
            <a:pPr>
              <a:lnSpc>
                <a:spcPct val="100000"/>
              </a:lnSpc>
            </a:pPr>
            <a:r>
              <a:rPr b="0" lang="de-DE" sz="2400" spc="-1" strike="noStrike">
                <a:solidFill>
                  <a:srgbClr val="000000"/>
                </a:solidFill>
                <a:uFill>
                  <a:solidFill>
                    <a:srgbClr val="ffffff"/>
                  </a:solidFill>
                </a:uFill>
                <a:latin typeface="Arial"/>
                <a:ea typeface="ヒラギノ角ゴ Pro W3"/>
              </a:rPr>
              <a:t>Titelmasterformat durch Klicken bearbeiten</a:t>
            </a:r>
            <a:endParaRPr b="0" lang="de-DE" sz="4400" spc="-1" strike="noStrike">
              <a:solidFill>
                <a:srgbClr val="000000"/>
              </a:solidFill>
              <a:uFill>
                <a:solidFill>
                  <a:srgbClr val="ffffff"/>
                </a:solidFill>
              </a:uFill>
              <a:latin typeface="Arial"/>
            </a:endParaRPr>
          </a:p>
        </p:txBody>
      </p:sp>
      <p:sp>
        <p:nvSpPr>
          <p:cNvPr id="212" name="PlaceHolder 5"/>
          <p:cNvSpPr>
            <a:spLocks noGrp="1"/>
          </p:cNvSpPr>
          <p:nvPr>
            <p:ph type="body"/>
          </p:nvPr>
        </p:nvSpPr>
        <p:spPr>
          <a:xfrm>
            <a:off x="685800" y="1981080"/>
            <a:ext cx="3809520" cy="411444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213" name="PlaceHolder 6"/>
          <p:cNvSpPr>
            <a:spLocks noGrp="1"/>
          </p:cNvSpPr>
          <p:nvPr>
            <p:ph type="body"/>
          </p:nvPr>
        </p:nvSpPr>
        <p:spPr>
          <a:xfrm>
            <a:off x="4648320" y="1981080"/>
            <a:ext cx="3809520" cy="19807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214" name="PlaceHolder 7"/>
          <p:cNvSpPr>
            <a:spLocks noGrp="1"/>
          </p:cNvSpPr>
          <p:nvPr>
            <p:ph type="body"/>
          </p:nvPr>
        </p:nvSpPr>
        <p:spPr>
          <a:xfrm>
            <a:off x="4648320" y="4114800"/>
            <a:ext cx="3809520" cy="19807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215" name="PlaceHolder 8"/>
          <p:cNvSpPr>
            <a:spLocks noGrp="1"/>
          </p:cNvSpPr>
          <p:nvPr>
            <p:ph type="dt"/>
          </p:nvPr>
        </p:nvSpPr>
        <p:spPr>
          <a:xfrm>
            <a:off x="685800" y="6248520"/>
            <a:ext cx="1904760" cy="456840"/>
          </a:xfrm>
          <a:prstGeom prst="rect">
            <a:avLst/>
          </a:prstGeom>
        </p:spPr>
        <p:txBody>
          <a:bodyPr lIns="90000" rIns="90000" tIns="45000" bIns="45000" anchor="ctr"/>
          <a:p>
            <a:endParaRPr b="0" lang="de-DE" sz="2400" spc="-1" strike="noStrike">
              <a:solidFill>
                <a:srgbClr val="000000"/>
              </a:solidFill>
              <a:uFill>
                <a:solidFill>
                  <a:srgbClr val="ffffff"/>
                </a:solidFill>
              </a:uFill>
              <a:latin typeface="Times New Roman"/>
            </a:endParaRPr>
          </a:p>
        </p:txBody>
      </p:sp>
      <p:sp>
        <p:nvSpPr>
          <p:cNvPr id="216" name="PlaceHolder 9"/>
          <p:cNvSpPr>
            <a:spLocks noGrp="1"/>
          </p:cNvSpPr>
          <p:nvPr>
            <p:ph type="sldNum"/>
          </p:nvPr>
        </p:nvSpPr>
        <p:spPr>
          <a:xfrm>
            <a:off x="0" y="836640"/>
            <a:ext cx="533160" cy="244080"/>
          </a:xfrm>
          <a:prstGeom prst="rect">
            <a:avLst/>
          </a:prstGeom>
        </p:spPr>
        <p:txBody>
          <a:bodyPr anchor="ctr"/>
          <a:p>
            <a:pPr algn="r">
              <a:lnSpc>
                <a:spcPct val="100000"/>
              </a:lnSpc>
            </a:pPr>
            <a:fld id="{DFF24970-B01E-4BEF-86B5-AE714E3EAAF8}" type="slidenum">
              <a:rPr b="0" lang="de-DE" sz="1200" spc="-1" strike="noStrike">
                <a:solidFill>
                  <a:srgbClr val="8b8b8b"/>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
        <p:nvSpPr>
          <p:cNvPr id="217" name="PlaceHolder 10"/>
          <p:cNvSpPr>
            <a:spLocks noGrp="1"/>
          </p:cNvSpPr>
          <p:nvPr>
            <p:ph type="ftr"/>
          </p:nvPr>
        </p:nvSpPr>
        <p:spPr>
          <a:xfrm>
            <a:off x="2484360" y="6248520"/>
            <a:ext cx="4032000" cy="456840"/>
          </a:xfrm>
          <a:prstGeom prst="rect">
            <a:avLst/>
          </a:prstGeom>
        </p:spPr>
        <p:txBody>
          <a:bodyPr lIns="90000" rIns="90000" tIns="45000" bIns="45000" anchor="ctr"/>
          <a:p>
            <a:endParaRPr b="0" lang="de-DE"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2" name="Picture 4" descr=""/>
          <p:cNvPicPr/>
          <p:nvPr/>
        </p:nvPicPr>
        <p:blipFill>
          <a:blip r:embed="rId2"/>
          <a:stretch/>
        </p:blipFill>
        <p:spPr>
          <a:xfrm>
            <a:off x="214200" y="6357960"/>
            <a:ext cx="856800" cy="342720"/>
          </a:xfrm>
          <a:prstGeom prst="rect">
            <a:avLst/>
          </a:prstGeom>
          <a:ln w="9360">
            <a:noFill/>
          </a:ln>
        </p:spPr>
      </p:pic>
      <p:pic>
        <p:nvPicPr>
          <p:cNvPr id="253" name="Picture 3" descr=""/>
          <p:cNvPicPr/>
          <p:nvPr/>
        </p:nvPicPr>
        <p:blipFill>
          <a:blip r:embed="rId3"/>
          <a:stretch/>
        </p:blipFill>
        <p:spPr>
          <a:xfrm>
            <a:off x="7885080" y="6381720"/>
            <a:ext cx="1058400" cy="326520"/>
          </a:xfrm>
          <a:prstGeom prst="rect">
            <a:avLst/>
          </a:prstGeom>
          <a:ln w="9360">
            <a:noFill/>
          </a:ln>
        </p:spPr>
      </p:pic>
      <p:sp>
        <p:nvSpPr>
          <p:cNvPr id="254" name="CustomShape 1"/>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255"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256" name="PlaceHolder 3"/>
          <p:cNvSpPr>
            <a:spLocks noGrp="1"/>
          </p:cNvSpPr>
          <p:nvPr>
            <p:ph type="title"/>
          </p:nvPr>
        </p:nvSpPr>
        <p:spPr>
          <a:xfrm>
            <a:off x="685800" y="609480"/>
            <a:ext cx="7772040" cy="1142640"/>
          </a:xfrm>
          <a:prstGeom prst="rect">
            <a:avLst/>
          </a:prstGeom>
        </p:spPr>
        <p:txBody>
          <a:bodyPr lIns="0" rIns="0" tIns="0" bIns="0"/>
          <a:p>
            <a:pPr>
              <a:lnSpc>
                <a:spcPts val="706"/>
              </a:lnSpc>
            </a:pPr>
            <a:r>
              <a:rPr b="1" lang="de-DE" sz="1400" spc="-1" strike="noStrike">
                <a:solidFill>
                  <a:srgbClr val="00579d"/>
                </a:solidFill>
                <a:uFill>
                  <a:solidFill>
                    <a:srgbClr val="ffffff"/>
                  </a:solidFill>
                </a:uFill>
                <a:latin typeface="Verdana"/>
                <a:ea typeface="ヒラギノ角ゴ Pro W3"/>
              </a:rPr>
              <a:t>Titelmasterformat durch Klicken bearbeiten</a:t>
            </a:r>
            <a:endParaRPr b="0" lang="de-DE" sz="1400" spc="-1" strike="noStrike">
              <a:solidFill>
                <a:srgbClr val="000000"/>
              </a:solidFill>
              <a:uFill>
                <a:solidFill>
                  <a:srgbClr val="ffffff"/>
                </a:solidFill>
              </a:uFill>
              <a:latin typeface="Arial"/>
            </a:endParaRPr>
          </a:p>
        </p:txBody>
      </p:sp>
      <p:sp>
        <p:nvSpPr>
          <p:cNvPr id="257" name="PlaceHolder 4"/>
          <p:cNvSpPr>
            <a:spLocks noGrp="1"/>
          </p:cNvSpPr>
          <p:nvPr>
            <p:ph type="body"/>
          </p:nvPr>
        </p:nvSpPr>
        <p:spPr>
          <a:xfrm>
            <a:off x="685800" y="1981080"/>
            <a:ext cx="3809520" cy="4114440"/>
          </a:xfrm>
          <a:prstGeom prst="rect">
            <a:avLst/>
          </a:prstGeom>
        </p:spPr>
        <p:txBody>
          <a:bodyPr lIns="0" rIns="0" tIns="0" bIns="0"/>
          <a:p>
            <a:pPr marL="432000" indent="-324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Format des Gliederungstextes durch Klicken bearbeiten</a:t>
            </a:r>
            <a:endParaRPr b="1" lang="de-DE" sz="1200" spc="-1" strike="noStrike">
              <a:solidFill>
                <a:srgbClr val="000000"/>
              </a:solidFill>
              <a:uFill>
                <a:solidFill>
                  <a:srgbClr val="ffffff"/>
                </a:solidFill>
              </a:uFill>
              <a:latin typeface="Verdana"/>
            </a:endParaRPr>
          </a:p>
          <a:p>
            <a:pPr lvl="1" marL="864000" indent="-324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Zweite Gliederungsebene</a:t>
            </a:r>
            <a:endParaRPr b="0" lang="de-DE" sz="1200" spc="-1" strike="noStrike">
              <a:solidFill>
                <a:srgbClr val="000000"/>
              </a:solidFill>
              <a:uFill>
                <a:solidFill>
                  <a:srgbClr val="ffffff"/>
                </a:solidFill>
              </a:uFill>
              <a:latin typeface="Verdana"/>
            </a:endParaRPr>
          </a:p>
          <a:p>
            <a:pPr lvl="2" marL="1296000" indent="-288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Dritte Gliederungsebene</a:t>
            </a:r>
            <a:endParaRPr b="0" lang="de-DE" sz="1200" spc="-1" strike="noStrike">
              <a:solidFill>
                <a:srgbClr val="000000"/>
              </a:solidFill>
              <a:uFill>
                <a:solidFill>
                  <a:srgbClr val="ffffff"/>
                </a:solidFill>
              </a:uFill>
              <a:latin typeface="Verdana"/>
            </a:endParaRPr>
          </a:p>
          <a:p>
            <a:pPr lvl="3" marL="1728000" indent="-216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Vierte Gliederungsebene</a:t>
            </a:r>
            <a:endParaRPr b="0" lang="de-DE" sz="1200" spc="-1" strike="noStrike">
              <a:solidFill>
                <a:srgbClr val="000000"/>
              </a:solidFill>
              <a:uFill>
                <a:solidFill>
                  <a:srgbClr val="ffffff"/>
                </a:solidFill>
              </a:uFill>
              <a:latin typeface="Verdana"/>
            </a:endParaRPr>
          </a:p>
          <a:p>
            <a:pPr lvl="4" marL="2160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Fünfte Gliederungsebene</a:t>
            </a:r>
            <a:endParaRPr b="0" lang="de-DE" sz="1200" spc="-1" strike="noStrike">
              <a:solidFill>
                <a:srgbClr val="000000"/>
              </a:solidFill>
              <a:uFill>
                <a:solidFill>
                  <a:srgbClr val="ffffff"/>
                </a:solidFill>
              </a:uFill>
              <a:latin typeface="Verdana"/>
            </a:endParaRPr>
          </a:p>
          <a:p>
            <a:pPr lvl="5" marL="2592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Sechste Gliederungsebene</a:t>
            </a:r>
            <a:endParaRPr b="0" lang="de-DE" sz="1200" spc="-1" strike="noStrike">
              <a:solidFill>
                <a:srgbClr val="000000"/>
              </a:solidFill>
              <a:uFill>
                <a:solidFill>
                  <a:srgbClr val="ffffff"/>
                </a:solidFill>
              </a:uFill>
              <a:latin typeface="Verdana"/>
            </a:endParaRPr>
          </a:p>
          <a:p>
            <a:pPr marL="343080" indent="-342720">
              <a:lnSpc>
                <a:spcPct val="100000"/>
              </a:lnSpc>
            </a:pPr>
            <a:r>
              <a:rPr b="1" lang="de-DE" sz="1200" spc="-1" strike="noStrike">
                <a:solidFill>
                  <a:srgbClr val="000000"/>
                </a:solidFill>
                <a:uFill>
                  <a:solidFill>
                    <a:srgbClr val="ffffff"/>
                  </a:solidFill>
                </a:uFill>
                <a:latin typeface="Verdana"/>
                <a:ea typeface="ヒラギノ角ゴ Pro W3"/>
              </a:rPr>
              <a:t>Siebte GliederungsebeneTextmasterformate durch Klicken bearbeiten</a:t>
            </a:r>
            <a:endParaRPr b="1" lang="de-DE" sz="1200" spc="-1" strike="noStrike">
              <a:solidFill>
                <a:srgbClr val="000000"/>
              </a:solidFill>
              <a:uFill>
                <a:solidFill>
                  <a:srgbClr val="ffffff"/>
                </a:solidFill>
              </a:uFill>
              <a:latin typeface="Verdana"/>
            </a:endParaRPr>
          </a:p>
          <a:p>
            <a:pPr lvl="1" marL="743040" indent="-28548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Zweite Ebene</a:t>
            </a:r>
            <a:endParaRPr b="0" lang="de-DE" sz="1200" spc="-1" strike="noStrike">
              <a:solidFill>
                <a:srgbClr val="000000"/>
              </a:solidFill>
              <a:uFill>
                <a:solidFill>
                  <a:srgbClr val="ffffff"/>
                </a:solidFill>
              </a:uFill>
              <a:latin typeface="Verdana"/>
            </a:endParaRPr>
          </a:p>
          <a:p>
            <a:pPr lvl="2" marL="11430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Dritte Ebene</a:t>
            </a:r>
            <a:endParaRPr b="0" lang="de-DE" sz="1200" spc="-1" strike="noStrike">
              <a:solidFill>
                <a:srgbClr val="000000"/>
              </a:solidFill>
              <a:uFill>
                <a:solidFill>
                  <a:srgbClr val="ffffff"/>
                </a:solidFill>
              </a:uFill>
              <a:latin typeface="Verdana"/>
            </a:endParaRPr>
          </a:p>
          <a:p>
            <a:pPr lvl="3" marL="16002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Vierte Ebene</a:t>
            </a:r>
            <a:endParaRPr b="0" lang="de-DE" sz="1200" spc="-1" strike="noStrike">
              <a:solidFill>
                <a:srgbClr val="000000"/>
              </a:solidFill>
              <a:uFill>
                <a:solidFill>
                  <a:srgbClr val="ffffff"/>
                </a:solidFill>
              </a:uFill>
              <a:latin typeface="Verdana"/>
            </a:endParaRPr>
          </a:p>
          <a:p>
            <a:pPr lvl="4" marL="20574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Fünfte Ebene</a:t>
            </a:r>
            <a:endParaRPr b="0" lang="de-DE" sz="1200" spc="-1" strike="noStrike">
              <a:solidFill>
                <a:srgbClr val="000000"/>
              </a:solidFill>
              <a:uFill>
                <a:solidFill>
                  <a:srgbClr val="ffffff"/>
                </a:solidFill>
              </a:uFill>
              <a:latin typeface="Verdana"/>
            </a:endParaRPr>
          </a:p>
        </p:txBody>
      </p:sp>
      <p:sp>
        <p:nvSpPr>
          <p:cNvPr id="258" name="PlaceHolder 5"/>
          <p:cNvSpPr>
            <a:spLocks noGrp="1"/>
          </p:cNvSpPr>
          <p:nvPr>
            <p:ph type="body"/>
          </p:nvPr>
        </p:nvSpPr>
        <p:spPr>
          <a:xfrm>
            <a:off x="4648320" y="1981080"/>
            <a:ext cx="3809520" cy="1980720"/>
          </a:xfrm>
          <a:prstGeom prst="rect">
            <a:avLst/>
          </a:prstGeom>
        </p:spPr>
        <p:txBody>
          <a:bodyPr lIns="0" rIns="0" tIns="0" bIns="0"/>
          <a:p>
            <a:pPr marL="432000" indent="-324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Format des Gliederungstextes durch Klicken bearbeiten</a:t>
            </a:r>
            <a:endParaRPr b="1" lang="de-DE" sz="1200" spc="-1" strike="noStrike">
              <a:solidFill>
                <a:srgbClr val="000000"/>
              </a:solidFill>
              <a:uFill>
                <a:solidFill>
                  <a:srgbClr val="ffffff"/>
                </a:solidFill>
              </a:uFill>
              <a:latin typeface="Verdana"/>
            </a:endParaRPr>
          </a:p>
          <a:p>
            <a:pPr lvl="1" marL="864000" indent="-324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Zweite Gliederungsebene</a:t>
            </a:r>
            <a:endParaRPr b="0" lang="de-DE" sz="1200" spc="-1" strike="noStrike">
              <a:solidFill>
                <a:srgbClr val="000000"/>
              </a:solidFill>
              <a:uFill>
                <a:solidFill>
                  <a:srgbClr val="ffffff"/>
                </a:solidFill>
              </a:uFill>
              <a:latin typeface="Verdana"/>
            </a:endParaRPr>
          </a:p>
          <a:p>
            <a:pPr lvl="2" marL="1296000" indent="-288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Dritte Gliederungsebene</a:t>
            </a:r>
            <a:endParaRPr b="0" lang="de-DE" sz="1200" spc="-1" strike="noStrike">
              <a:solidFill>
                <a:srgbClr val="000000"/>
              </a:solidFill>
              <a:uFill>
                <a:solidFill>
                  <a:srgbClr val="ffffff"/>
                </a:solidFill>
              </a:uFill>
              <a:latin typeface="Verdana"/>
            </a:endParaRPr>
          </a:p>
          <a:p>
            <a:pPr lvl="3" marL="1728000" indent="-216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Vierte Gliederungsebene</a:t>
            </a:r>
            <a:endParaRPr b="0" lang="de-DE" sz="1200" spc="-1" strike="noStrike">
              <a:solidFill>
                <a:srgbClr val="000000"/>
              </a:solidFill>
              <a:uFill>
                <a:solidFill>
                  <a:srgbClr val="ffffff"/>
                </a:solidFill>
              </a:uFill>
              <a:latin typeface="Verdana"/>
            </a:endParaRPr>
          </a:p>
          <a:p>
            <a:pPr lvl="4" marL="2160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Fünfte Gliederungsebene</a:t>
            </a:r>
            <a:endParaRPr b="0" lang="de-DE" sz="1200" spc="-1" strike="noStrike">
              <a:solidFill>
                <a:srgbClr val="000000"/>
              </a:solidFill>
              <a:uFill>
                <a:solidFill>
                  <a:srgbClr val="ffffff"/>
                </a:solidFill>
              </a:uFill>
              <a:latin typeface="Verdana"/>
            </a:endParaRPr>
          </a:p>
          <a:p>
            <a:pPr lvl="5" marL="2592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Sechste Gliederungsebene</a:t>
            </a:r>
            <a:endParaRPr b="0" lang="de-DE" sz="1200" spc="-1" strike="noStrike">
              <a:solidFill>
                <a:srgbClr val="000000"/>
              </a:solidFill>
              <a:uFill>
                <a:solidFill>
                  <a:srgbClr val="ffffff"/>
                </a:solidFill>
              </a:uFill>
              <a:latin typeface="Verdana"/>
            </a:endParaRPr>
          </a:p>
          <a:p>
            <a:pPr marL="343080" indent="-342720">
              <a:lnSpc>
                <a:spcPct val="100000"/>
              </a:lnSpc>
            </a:pPr>
            <a:r>
              <a:rPr b="1" lang="de-DE" sz="1200" spc="-1" strike="noStrike">
                <a:solidFill>
                  <a:srgbClr val="000000"/>
                </a:solidFill>
                <a:uFill>
                  <a:solidFill>
                    <a:srgbClr val="ffffff"/>
                  </a:solidFill>
                </a:uFill>
                <a:latin typeface="Verdana"/>
                <a:ea typeface="ヒラギノ角ゴ Pro W3"/>
              </a:rPr>
              <a:t>Siebte GliederungsebeneTextmasterformate durch Klicken bearbeiten</a:t>
            </a:r>
            <a:endParaRPr b="1" lang="de-DE" sz="1200" spc="-1" strike="noStrike">
              <a:solidFill>
                <a:srgbClr val="000000"/>
              </a:solidFill>
              <a:uFill>
                <a:solidFill>
                  <a:srgbClr val="ffffff"/>
                </a:solidFill>
              </a:uFill>
              <a:latin typeface="Verdana"/>
            </a:endParaRPr>
          </a:p>
          <a:p>
            <a:pPr lvl="1" marL="743040" indent="-28548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Zweite Ebene</a:t>
            </a:r>
            <a:endParaRPr b="0" lang="de-DE" sz="1200" spc="-1" strike="noStrike">
              <a:solidFill>
                <a:srgbClr val="000000"/>
              </a:solidFill>
              <a:uFill>
                <a:solidFill>
                  <a:srgbClr val="ffffff"/>
                </a:solidFill>
              </a:uFill>
              <a:latin typeface="Verdana"/>
            </a:endParaRPr>
          </a:p>
          <a:p>
            <a:pPr lvl="2" marL="11430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Dritte Ebene</a:t>
            </a:r>
            <a:endParaRPr b="0" lang="de-DE" sz="1200" spc="-1" strike="noStrike">
              <a:solidFill>
                <a:srgbClr val="000000"/>
              </a:solidFill>
              <a:uFill>
                <a:solidFill>
                  <a:srgbClr val="ffffff"/>
                </a:solidFill>
              </a:uFill>
              <a:latin typeface="Verdana"/>
            </a:endParaRPr>
          </a:p>
          <a:p>
            <a:pPr lvl="3" marL="16002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Vierte Ebene</a:t>
            </a:r>
            <a:endParaRPr b="0" lang="de-DE" sz="1200" spc="-1" strike="noStrike">
              <a:solidFill>
                <a:srgbClr val="000000"/>
              </a:solidFill>
              <a:uFill>
                <a:solidFill>
                  <a:srgbClr val="ffffff"/>
                </a:solidFill>
              </a:uFill>
              <a:latin typeface="Verdana"/>
            </a:endParaRPr>
          </a:p>
          <a:p>
            <a:pPr lvl="4" marL="20574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Fünfte Ebene</a:t>
            </a:r>
            <a:endParaRPr b="0" lang="de-DE" sz="1200" spc="-1" strike="noStrike">
              <a:solidFill>
                <a:srgbClr val="000000"/>
              </a:solidFill>
              <a:uFill>
                <a:solidFill>
                  <a:srgbClr val="ffffff"/>
                </a:solidFill>
              </a:uFill>
              <a:latin typeface="Verdana"/>
            </a:endParaRPr>
          </a:p>
        </p:txBody>
      </p:sp>
      <p:sp>
        <p:nvSpPr>
          <p:cNvPr id="259" name="PlaceHolder 6"/>
          <p:cNvSpPr>
            <a:spLocks noGrp="1"/>
          </p:cNvSpPr>
          <p:nvPr>
            <p:ph type="body"/>
          </p:nvPr>
        </p:nvSpPr>
        <p:spPr>
          <a:xfrm>
            <a:off x="4648320" y="4114800"/>
            <a:ext cx="3809520" cy="1980720"/>
          </a:xfrm>
          <a:prstGeom prst="rect">
            <a:avLst/>
          </a:prstGeom>
        </p:spPr>
        <p:txBody>
          <a:bodyPr lIns="0" rIns="0" tIns="0" bIns="0"/>
          <a:p>
            <a:pPr marL="432000" indent="-324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Format des Gliederungstextes durch Klicken bearbeiten</a:t>
            </a:r>
            <a:endParaRPr b="1" lang="de-DE" sz="1200" spc="-1" strike="noStrike">
              <a:solidFill>
                <a:srgbClr val="000000"/>
              </a:solidFill>
              <a:uFill>
                <a:solidFill>
                  <a:srgbClr val="ffffff"/>
                </a:solidFill>
              </a:uFill>
              <a:latin typeface="Verdana"/>
            </a:endParaRPr>
          </a:p>
          <a:p>
            <a:pPr lvl="1" marL="864000" indent="-324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Zweite Gliederungsebene</a:t>
            </a:r>
            <a:endParaRPr b="0" lang="de-DE" sz="1200" spc="-1" strike="noStrike">
              <a:solidFill>
                <a:srgbClr val="000000"/>
              </a:solidFill>
              <a:uFill>
                <a:solidFill>
                  <a:srgbClr val="ffffff"/>
                </a:solidFill>
              </a:uFill>
              <a:latin typeface="Verdana"/>
            </a:endParaRPr>
          </a:p>
          <a:p>
            <a:pPr lvl="2" marL="1296000" indent="-288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Dritte Gliederungsebene</a:t>
            </a:r>
            <a:endParaRPr b="0" lang="de-DE" sz="1200" spc="-1" strike="noStrike">
              <a:solidFill>
                <a:srgbClr val="000000"/>
              </a:solidFill>
              <a:uFill>
                <a:solidFill>
                  <a:srgbClr val="ffffff"/>
                </a:solidFill>
              </a:uFill>
              <a:latin typeface="Verdana"/>
            </a:endParaRPr>
          </a:p>
          <a:p>
            <a:pPr lvl="3" marL="1728000" indent="-216000">
              <a:buClr>
                <a:srgbClr val="000000"/>
              </a:buClr>
              <a:buSzPct val="75000"/>
              <a:buFont typeface="Symbol" charset="2"/>
              <a:buChar char=""/>
            </a:pPr>
            <a:r>
              <a:rPr b="1" lang="de-DE" sz="1200" spc="-1" strike="noStrike">
                <a:solidFill>
                  <a:srgbClr val="000000"/>
                </a:solidFill>
                <a:uFill>
                  <a:solidFill>
                    <a:srgbClr val="ffffff"/>
                  </a:solidFill>
                </a:uFill>
                <a:latin typeface="Verdana"/>
                <a:ea typeface="ヒラギノ角ゴ Pro W3"/>
              </a:rPr>
              <a:t>Vierte Gliederungsebene</a:t>
            </a:r>
            <a:endParaRPr b="0" lang="de-DE" sz="1200" spc="-1" strike="noStrike">
              <a:solidFill>
                <a:srgbClr val="000000"/>
              </a:solidFill>
              <a:uFill>
                <a:solidFill>
                  <a:srgbClr val="ffffff"/>
                </a:solidFill>
              </a:uFill>
              <a:latin typeface="Verdana"/>
            </a:endParaRPr>
          </a:p>
          <a:p>
            <a:pPr lvl="4" marL="2160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Fünfte Gliederungsebene</a:t>
            </a:r>
            <a:endParaRPr b="0" lang="de-DE" sz="1200" spc="-1" strike="noStrike">
              <a:solidFill>
                <a:srgbClr val="000000"/>
              </a:solidFill>
              <a:uFill>
                <a:solidFill>
                  <a:srgbClr val="ffffff"/>
                </a:solidFill>
              </a:uFill>
              <a:latin typeface="Verdana"/>
            </a:endParaRPr>
          </a:p>
          <a:p>
            <a:pPr lvl="5" marL="2592000" indent="-216000">
              <a:buClr>
                <a:srgbClr val="000000"/>
              </a:buClr>
              <a:buSzPct val="45000"/>
              <a:buFont typeface="Wingdings" charset="2"/>
              <a:buChar char=""/>
            </a:pPr>
            <a:r>
              <a:rPr b="1" lang="de-DE" sz="1200" spc="-1" strike="noStrike">
                <a:solidFill>
                  <a:srgbClr val="000000"/>
                </a:solidFill>
                <a:uFill>
                  <a:solidFill>
                    <a:srgbClr val="ffffff"/>
                  </a:solidFill>
                </a:uFill>
                <a:latin typeface="Verdana"/>
                <a:ea typeface="ヒラギノ角ゴ Pro W3"/>
              </a:rPr>
              <a:t>Sechste Gliederungsebene</a:t>
            </a:r>
            <a:endParaRPr b="0" lang="de-DE" sz="1200" spc="-1" strike="noStrike">
              <a:solidFill>
                <a:srgbClr val="000000"/>
              </a:solidFill>
              <a:uFill>
                <a:solidFill>
                  <a:srgbClr val="ffffff"/>
                </a:solidFill>
              </a:uFill>
              <a:latin typeface="Verdana"/>
            </a:endParaRPr>
          </a:p>
          <a:p>
            <a:pPr marL="343080" indent="-342720">
              <a:lnSpc>
                <a:spcPct val="100000"/>
              </a:lnSpc>
            </a:pPr>
            <a:r>
              <a:rPr b="1" lang="de-DE" sz="1200" spc="-1" strike="noStrike">
                <a:solidFill>
                  <a:srgbClr val="000000"/>
                </a:solidFill>
                <a:uFill>
                  <a:solidFill>
                    <a:srgbClr val="ffffff"/>
                  </a:solidFill>
                </a:uFill>
                <a:latin typeface="Verdana"/>
                <a:ea typeface="ヒラギノ角ゴ Pro W3"/>
              </a:rPr>
              <a:t>Siebte GliederungsebeneTextmasterformate durch Klicken bearbeiten</a:t>
            </a:r>
            <a:endParaRPr b="1" lang="de-DE" sz="1200" spc="-1" strike="noStrike">
              <a:solidFill>
                <a:srgbClr val="000000"/>
              </a:solidFill>
              <a:uFill>
                <a:solidFill>
                  <a:srgbClr val="ffffff"/>
                </a:solidFill>
              </a:uFill>
              <a:latin typeface="Verdana"/>
            </a:endParaRPr>
          </a:p>
          <a:p>
            <a:pPr lvl="1" marL="743040" indent="-28548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Zweite Ebene</a:t>
            </a:r>
            <a:endParaRPr b="0" lang="de-DE" sz="1200" spc="-1" strike="noStrike">
              <a:solidFill>
                <a:srgbClr val="000000"/>
              </a:solidFill>
              <a:uFill>
                <a:solidFill>
                  <a:srgbClr val="ffffff"/>
                </a:solidFill>
              </a:uFill>
              <a:latin typeface="Verdana"/>
            </a:endParaRPr>
          </a:p>
          <a:p>
            <a:pPr lvl="2" marL="11430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Dritte Ebene</a:t>
            </a:r>
            <a:endParaRPr b="0" lang="de-DE" sz="1200" spc="-1" strike="noStrike">
              <a:solidFill>
                <a:srgbClr val="000000"/>
              </a:solidFill>
              <a:uFill>
                <a:solidFill>
                  <a:srgbClr val="ffffff"/>
                </a:solidFill>
              </a:uFill>
              <a:latin typeface="Verdana"/>
            </a:endParaRPr>
          </a:p>
          <a:p>
            <a:pPr lvl="3" marL="16002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Vierte Ebene</a:t>
            </a:r>
            <a:endParaRPr b="0" lang="de-DE" sz="1200" spc="-1" strike="noStrike">
              <a:solidFill>
                <a:srgbClr val="000000"/>
              </a:solidFill>
              <a:uFill>
                <a:solidFill>
                  <a:srgbClr val="ffffff"/>
                </a:solidFill>
              </a:uFill>
              <a:latin typeface="Verdana"/>
            </a:endParaRPr>
          </a:p>
          <a:p>
            <a:pPr lvl="4" marL="2057400" indent="-228240">
              <a:lnSpc>
                <a:spcPct val="100000"/>
              </a:lnSpc>
              <a:buClr>
                <a:srgbClr val="00579d"/>
              </a:buClr>
              <a:buFont typeface="Symbol" charset="2"/>
              <a:buChar char=""/>
            </a:pPr>
            <a:r>
              <a:rPr b="0" lang="de-DE" sz="1200" spc="-1" strike="noStrike">
                <a:solidFill>
                  <a:srgbClr val="000000"/>
                </a:solidFill>
                <a:uFill>
                  <a:solidFill>
                    <a:srgbClr val="ffffff"/>
                  </a:solidFill>
                </a:uFill>
                <a:latin typeface="Verdana"/>
                <a:ea typeface="ヒラギノ角ゴ Pro W3"/>
              </a:rPr>
              <a:t>Fünfte Ebene</a:t>
            </a:r>
            <a:endParaRPr b="0" lang="de-DE" sz="1200" spc="-1" strike="noStrike">
              <a:solidFill>
                <a:srgbClr val="000000"/>
              </a:solidFill>
              <a:uFill>
                <a:solidFill>
                  <a:srgbClr val="ffffff"/>
                </a:solidFill>
              </a:uFill>
              <a:latin typeface="Verdana"/>
            </a:endParaRPr>
          </a:p>
        </p:txBody>
      </p:sp>
      <p:sp>
        <p:nvSpPr>
          <p:cNvPr id="260" name="PlaceHolder 7"/>
          <p:cNvSpPr>
            <a:spLocks noGrp="1"/>
          </p:cNvSpPr>
          <p:nvPr>
            <p:ph type="dt"/>
          </p:nvPr>
        </p:nvSpPr>
        <p:spPr>
          <a:xfrm>
            <a:off x="685800" y="6248520"/>
            <a:ext cx="1904760" cy="456840"/>
          </a:xfrm>
          <a:prstGeom prst="rect">
            <a:avLst/>
          </a:prstGeom>
        </p:spPr>
        <p:txBody>
          <a:bodyPr lIns="0" rIns="0" tIns="0" bIns="0" anchor="b"/>
          <a:p>
            <a:endParaRPr b="0" lang="de-DE" sz="2400" spc="-1" strike="noStrike">
              <a:solidFill>
                <a:srgbClr val="000000"/>
              </a:solidFill>
              <a:uFill>
                <a:solidFill>
                  <a:srgbClr val="ffffff"/>
                </a:solidFill>
              </a:uFill>
              <a:latin typeface="Times New Roman"/>
            </a:endParaRPr>
          </a:p>
        </p:txBody>
      </p:sp>
      <p:sp>
        <p:nvSpPr>
          <p:cNvPr id="261" name="PlaceHolder 8"/>
          <p:cNvSpPr>
            <a:spLocks noGrp="1"/>
          </p:cNvSpPr>
          <p:nvPr>
            <p:ph type="sldNum"/>
          </p:nvPr>
        </p:nvSpPr>
        <p:spPr>
          <a:xfrm>
            <a:off x="0" y="836640"/>
            <a:ext cx="533160" cy="244080"/>
          </a:xfrm>
          <a:prstGeom prst="rect">
            <a:avLst/>
          </a:prstGeom>
        </p:spPr>
        <p:txBody>
          <a:bodyPr lIns="0" rIns="0" tIns="0" bIns="0" anchor="b"/>
          <a:p>
            <a:pPr>
              <a:lnSpc>
                <a:spcPct val="100000"/>
              </a:lnSpc>
            </a:pPr>
            <a:fld id="{3E25F96E-5D3A-4F54-AC57-4A57578E49C5}" type="slidenum">
              <a:rPr b="0" lang="de-DE" sz="2400" spc="-1" strike="noStrike">
                <a:solidFill>
                  <a:srgbClr val="000000"/>
                </a:solidFill>
                <a:uFill>
                  <a:solidFill>
                    <a:srgbClr val="ffffff"/>
                  </a:solidFill>
                </a:uFill>
                <a:latin typeface="Arial"/>
                <a:ea typeface="ヒラギノ角ゴ Pro W3"/>
              </a:rPr>
              <a:t>&lt;Foliennummer&gt;</a:t>
            </a:fld>
            <a:endParaRPr b="0" lang="de-DE" sz="1400" spc="-1" strike="noStrike">
              <a:solidFill>
                <a:srgbClr val="000000"/>
              </a:solidFill>
              <a:uFill>
                <a:solidFill>
                  <a:srgbClr val="ffffff"/>
                </a:solidFill>
              </a:uFill>
              <a:latin typeface="Times New Roman"/>
            </a:endParaRPr>
          </a:p>
        </p:txBody>
      </p:sp>
      <p:sp>
        <p:nvSpPr>
          <p:cNvPr id="262" name="PlaceHolder 9"/>
          <p:cNvSpPr>
            <a:spLocks noGrp="1"/>
          </p:cNvSpPr>
          <p:nvPr>
            <p:ph type="ftr"/>
          </p:nvPr>
        </p:nvSpPr>
        <p:spPr>
          <a:xfrm>
            <a:off x="2484360" y="6248520"/>
            <a:ext cx="4032000" cy="456840"/>
          </a:xfrm>
          <a:prstGeom prst="rect">
            <a:avLst/>
          </a:prstGeom>
        </p:spPr>
        <p:txBody>
          <a:bodyPr lIns="0" rIns="0" tIns="0" bIns="0" anchor="b"/>
          <a:p>
            <a:endParaRPr b="0" lang="de-DE"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7"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298" name="Picture 4" descr=""/>
          <p:cNvPicPr/>
          <p:nvPr/>
        </p:nvPicPr>
        <p:blipFill>
          <a:blip r:embed="rId2"/>
          <a:stretch/>
        </p:blipFill>
        <p:spPr>
          <a:xfrm>
            <a:off x="214200" y="6357960"/>
            <a:ext cx="856800" cy="342720"/>
          </a:xfrm>
          <a:prstGeom prst="rect">
            <a:avLst/>
          </a:prstGeom>
          <a:ln w="9360">
            <a:noFill/>
          </a:ln>
        </p:spPr>
      </p:pic>
      <p:pic>
        <p:nvPicPr>
          <p:cNvPr id="299" name="Picture 3" descr=""/>
          <p:cNvPicPr/>
          <p:nvPr/>
        </p:nvPicPr>
        <p:blipFill>
          <a:blip r:embed="rId3"/>
          <a:stretch/>
        </p:blipFill>
        <p:spPr>
          <a:xfrm>
            <a:off x="7885080" y="6381720"/>
            <a:ext cx="1058400" cy="326520"/>
          </a:xfrm>
          <a:prstGeom prst="rect">
            <a:avLst/>
          </a:prstGeom>
          <a:ln w="9360">
            <a:noFill/>
          </a:ln>
        </p:spPr>
      </p:pic>
      <p:sp>
        <p:nvSpPr>
          <p:cNvPr id="300"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301"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302" name="PlaceHolder 4"/>
          <p:cNvSpPr>
            <a:spLocks noGrp="1"/>
          </p:cNvSpPr>
          <p:nvPr>
            <p:ph type="body"/>
          </p:nvPr>
        </p:nvSpPr>
        <p:spPr>
          <a:xfrm>
            <a:off x="612720" y="1600200"/>
            <a:ext cx="8152920" cy="44953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ahoma"/>
                <a:ea typeface="Tahoma"/>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ahoma"/>
                <a:ea typeface="Tahoma"/>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ahoma"/>
                <a:ea typeface="Tahoma"/>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ahoma"/>
                <a:ea typeface="Tahoma"/>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ahoma"/>
                <a:ea typeface="Tahoma"/>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ahoma"/>
                <a:ea typeface="Tahoma"/>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ahoma"/>
                <a:ea typeface="Tahoma"/>
              </a:rPr>
              <a:t>Fünfte Ebene</a:t>
            </a:r>
            <a:endParaRPr b="0" lang="de-DE" sz="2900" spc="-1" strike="noStrike">
              <a:solidFill>
                <a:srgbClr val="000000"/>
              </a:solidFill>
              <a:uFill>
                <a:solidFill>
                  <a:srgbClr val="ffffff"/>
                </a:solidFill>
              </a:uFill>
              <a:latin typeface="Tw Cen MT"/>
            </a:endParaRPr>
          </a:p>
        </p:txBody>
      </p:sp>
      <p:sp>
        <p:nvSpPr>
          <p:cNvPr id="303" name="PlaceHolder 5"/>
          <p:cNvSpPr>
            <a:spLocks noGrp="1"/>
          </p:cNvSpPr>
          <p:nvPr>
            <p:ph type="sldNum"/>
          </p:nvPr>
        </p:nvSpPr>
        <p:spPr>
          <a:xfrm>
            <a:off x="6444360" y="6570720"/>
            <a:ext cx="1904760" cy="286920"/>
          </a:xfrm>
          <a:prstGeom prst="rect">
            <a:avLst/>
          </a:prstGeom>
        </p:spPr>
        <p:txBody>
          <a:bodyPr anchor="ctr"/>
          <a:p>
            <a:pPr algn="r">
              <a:lnSpc>
                <a:spcPct val="100000"/>
              </a:lnSpc>
            </a:pPr>
            <a:fld id="{D1DC8025-6827-45F0-A106-B1DCE0CF920E}" type="slidenum">
              <a:rPr b="0" lang="de-DE" sz="1200" spc="-1" strike="noStrike">
                <a:solidFill>
                  <a:srgbClr val="8b8b8b"/>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
        <p:nvSpPr>
          <p:cNvPr id="304" name="PlaceHolder 6"/>
          <p:cNvSpPr>
            <a:spLocks noGrp="1"/>
          </p:cNvSpPr>
          <p:nvPr>
            <p:ph type="title"/>
          </p:nvPr>
        </p:nvSpPr>
        <p:spPr>
          <a:xfrm>
            <a:off x="457200" y="273600"/>
            <a:ext cx="8229240" cy="1144800"/>
          </a:xfrm>
          <a:prstGeom prst="rect">
            <a:avLst/>
          </a:prstGeom>
        </p:spPr>
        <p:txBody>
          <a:bodyPr lIns="0" rIns="0" tIns="0" bIns="0" anchor="ctr"/>
          <a:p>
            <a:r>
              <a:rPr b="0" lang="de-DE" sz="4400" spc="-1" strike="noStrike">
                <a:solidFill>
                  <a:srgbClr val="000000"/>
                </a:solidFill>
                <a:uFill>
                  <a:solidFill>
                    <a:srgbClr val="ffffff"/>
                  </a:solidFill>
                </a:uFill>
                <a:latin typeface="Arial"/>
              </a:rPr>
              <a:t>Format des Titeltextes durch Klicken bearbeiten</a:t>
            </a:r>
            <a:endParaRPr b="0" lang="de-DE" sz="4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CustomShape 1"/>
          <p:cNvSpPr/>
          <p:nvPr/>
        </p:nvSpPr>
        <p:spPr>
          <a:xfrm>
            <a:off x="0" y="877680"/>
            <a:ext cx="9143640" cy="318600"/>
          </a:xfrm>
          <a:prstGeom prst="rect">
            <a:avLst/>
          </a:prstGeom>
          <a:solidFill>
            <a:srgbClr val="ffffff"/>
          </a:solidFill>
          <a:ln w="50760">
            <a:noFill/>
          </a:ln>
          <a:effectLst>
            <a:outerShdw blurRad="38100" dir="5400000" dist="30000" rotWithShape="0">
              <a:srgbClr val="000000">
                <a:alpha val="45000"/>
              </a:srgbClr>
            </a:outerShdw>
          </a:effectLst>
        </p:spPr>
        <p:style>
          <a:lnRef idx="3">
            <a:schemeClr val="lt1"/>
          </a:lnRef>
          <a:fillRef idx="1">
            <a:schemeClr val="accent1"/>
          </a:fillRef>
          <a:effectRef idx="1">
            <a:schemeClr val="accent1"/>
          </a:effectRef>
          <a:fontRef idx="minor"/>
        </p:style>
      </p:sp>
      <p:pic>
        <p:nvPicPr>
          <p:cNvPr id="340" name="Picture 4" descr=""/>
          <p:cNvPicPr/>
          <p:nvPr/>
        </p:nvPicPr>
        <p:blipFill>
          <a:blip r:embed="rId2"/>
          <a:stretch/>
        </p:blipFill>
        <p:spPr>
          <a:xfrm>
            <a:off x="214200" y="6357960"/>
            <a:ext cx="856800" cy="342720"/>
          </a:xfrm>
          <a:prstGeom prst="rect">
            <a:avLst/>
          </a:prstGeom>
          <a:ln w="9360">
            <a:noFill/>
          </a:ln>
        </p:spPr>
      </p:pic>
      <p:pic>
        <p:nvPicPr>
          <p:cNvPr id="341" name="Picture 3" descr=""/>
          <p:cNvPicPr/>
          <p:nvPr/>
        </p:nvPicPr>
        <p:blipFill>
          <a:blip r:embed="rId3"/>
          <a:stretch/>
        </p:blipFill>
        <p:spPr>
          <a:xfrm>
            <a:off x="7885080" y="6381720"/>
            <a:ext cx="1058400" cy="326520"/>
          </a:xfrm>
          <a:prstGeom prst="rect">
            <a:avLst/>
          </a:prstGeom>
          <a:ln w="9360">
            <a:noFill/>
          </a:ln>
        </p:spPr>
      </p:pic>
      <p:sp>
        <p:nvSpPr>
          <p:cNvPr id="342" name="CustomShape 2"/>
          <p:cNvSpPr/>
          <p:nvPr/>
        </p:nvSpPr>
        <p:spPr>
          <a:xfrm>
            <a:off x="1547640" y="6021360"/>
            <a:ext cx="6192360" cy="744120"/>
          </a:xfrm>
          <a:prstGeom prst="rect">
            <a:avLst/>
          </a:prstGeom>
          <a:noFill/>
          <a:ln>
            <a:noFill/>
          </a:ln>
        </p:spPr>
        <p:style>
          <a:lnRef idx="0"/>
          <a:fillRef idx="0"/>
          <a:effectRef idx="0"/>
          <a:fontRef idx="minor"/>
        </p:style>
        <p:txBody>
          <a:bodyPr lIns="0" rIns="0" tIns="0" bIns="0" anchor="b"/>
          <a:p>
            <a:pPr>
              <a:lnSpc>
                <a:spcPts val="459"/>
              </a:lnSpc>
            </a:pPr>
            <a:r>
              <a:rPr b="1" lang="de-DE" sz="900" spc="-1" strike="noStrike">
                <a:solidFill>
                  <a:srgbClr val="000000"/>
                </a:solidFill>
                <a:uFill>
                  <a:solidFill>
                    <a:srgbClr val="ffffff"/>
                  </a:solidFill>
                </a:uFill>
                <a:latin typeface="Verdana"/>
                <a:ea typeface="ヒラギノ角ゴ Pro W3"/>
              </a:rPr>
              <a:t>Klinik für Psychosomatische Medizin und Psychotherapie</a:t>
            </a:r>
            <a:endParaRPr b="0" lang="de-DE" sz="1800" spc="-1" strike="noStrike">
              <a:solidFill>
                <a:srgbClr val="000000"/>
              </a:solidFill>
              <a:uFill>
                <a:solidFill>
                  <a:srgbClr val="ffffff"/>
                </a:solidFill>
              </a:uFill>
              <a:latin typeface="Arial"/>
            </a:endParaRPr>
          </a:p>
          <a:p>
            <a:pPr>
              <a:lnSpc>
                <a:spcPts val="459"/>
              </a:lnSpc>
            </a:pPr>
            <a:r>
              <a:rPr b="0" lang="de-DE" sz="900" spc="-1" strike="noStrike">
                <a:solidFill>
                  <a:srgbClr val="000000"/>
                </a:solidFill>
                <a:uFill>
                  <a:solidFill>
                    <a:srgbClr val="ffffff"/>
                  </a:solidFill>
                </a:uFill>
                <a:latin typeface="Verdana"/>
                <a:ea typeface="ヒラギノ角ゴ Pro W3"/>
              </a:rPr>
              <a:t> </a:t>
            </a:r>
            <a:r>
              <a:rPr b="0" lang="de-DE" sz="900" spc="-1" strike="noStrike">
                <a:solidFill>
                  <a:srgbClr val="000000"/>
                </a:solidFill>
                <a:uFill>
                  <a:solidFill>
                    <a:srgbClr val="ffffff"/>
                  </a:solidFill>
                </a:uFill>
                <a:latin typeface="Verdana"/>
                <a:ea typeface="ヒラギノ角ゴ Pro W3"/>
              </a:rPr>
              <a:t>LVR-Klinikum Düsseldorf</a:t>
            </a:r>
            <a:endParaRPr b="0" lang="de-DE" sz="1800" spc="-1" strike="noStrike">
              <a:solidFill>
                <a:srgbClr val="000000"/>
              </a:solidFill>
              <a:uFill>
                <a:solidFill>
                  <a:srgbClr val="ffffff"/>
                </a:solidFill>
              </a:uFill>
              <a:latin typeface="Arial"/>
            </a:endParaRPr>
          </a:p>
        </p:txBody>
      </p:sp>
      <p:sp>
        <p:nvSpPr>
          <p:cNvPr id="343" name="CustomShape 3"/>
          <p:cNvSpPr/>
          <p:nvPr/>
        </p:nvSpPr>
        <p:spPr>
          <a:xfrm flipH="1">
            <a:off x="1475640" y="6381360"/>
            <a:ext cx="45360" cy="359640"/>
          </a:xfrm>
          <a:prstGeom prst="rect">
            <a:avLst/>
          </a:prstGeom>
          <a:solidFill>
            <a:srgbClr val="98bf0c"/>
          </a:solidFill>
          <a:ln>
            <a:noFill/>
          </a:ln>
        </p:spPr>
        <p:style>
          <a:lnRef idx="0"/>
          <a:fillRef idx="0"/>
          <a:effectRef idx="0"/>
          <a:fontRef idx="minor"/>
        </p:style>
      </p:sp>
      <p:sp>
        <p:nvSpPr>
          <p:cNvPr id="344" name="PlaceHolder 4"/>
          <p:cNvSpPr>
            <a:spLocks noGrp="1"/>
          </p:cNvSpPr>
          <p:nvPr>
            <p:ph type="title"/>
          </p:nvPr>
        </p:nvSpPr>
        <p:spPr>
          <a:xfrm>
            <a:off x="685800" y="609480"/>
            <a:ext cx="7772040" cy="1142640"/>
          </a:xfrm>
          <a:prstGeom prst="rect">
            <a:avLst/>
          </a:prstGeom>
        </p:spPr>
        <p:txBody>
          <a:bodyPr lIns="90000" rIns="90000" tIns="45000" bIns="45000" anchor="ctr"/>
          <a:p>
            <a:pPr>
              <a:lnSpc>
                <a:spcPct val="100000"/>
              </a:lnSpc>
            </a:pPr>
            <a:r>
              <a:rPr b="0" lang="de-DE" sz="2400" spc="-1" strike="noStrike">
                <a:solidFill>
                  <a:srgbClr val="000000"/>
                </a:solidFill>
                <a:uFill>
                  <a:solidFill>
                    <a:srgbClr val="ffffff"/>
                  </a:solidFill>
                </a:uFill>
                <a:latin typeface="Arial"/>
                <a:ea typeface="ヒラギノ角ゴ Pro W3"/>
              </a:rPr>
              <a:t>Titelmasterformat durch Klicken bearbeiten</a:t>
            </a:r>
            <a:endParaRPr b="0" lang="de-DE" sz="4400" spc="-1" strike="noStrike">
              <a:solidFill>
                <a:srgbClr val="000000"/>
              </a:solidFill>
              <a:uFill>
                <a:solidFill>
                  <a:srgbClr val="ffffff"/>
                </a:solidFill>
              </a:uFill>
              <a:latin typeface="Arial"/>
            </a:endParaRPr>
          </a:p>
        </p:txBody>
      </p:sp>
      <p:sp>
        <p:nvSpPr>
          <p:cNvPr id="345" name="PlaceHolder 5"/>
          <p:cNvSpPr>
            <a:spLocks noGrp="1"/>
          </p:cNvSpPr>
          <p:nvPr>
            <p:ph type="body"/>
          </p:nvPr>
        </p:nvSpPr>
        <p:spPr>
          <a:xfrm>
            <a:off x="685800" y="1981080"/>
            <a:ext cx="3809520" cy="411444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346" name="PlaceHolder 6"/>
          <p:cNvSpPr>
            <a:spLocks noGrp="1"/>
          </p:cNvSpPr>
          <p:nvPr>
            <p:ph type="body"/>
          </p:nvPr>
        </p:nvSpPr>
        <p:spPr>
          <a:xfrm>
            <a:off x="4648320" y="1981080"/>
            <a:ext cx="3809520" cy="19807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347" name="PlaceHolder 7"/>
          <p:cNvSpPr>
            <a:spLocks noGrp="1"/>
          </p:cNvSpPr>
          <p:nvPr>
            <p:ph type="body"/>
          </p:nvPr>
        </p:nvSpPr>
        <p:spPr>
          <a:xfrm>
            <a:off x="4648320" y="4114800"/>
            <a:ext cx="3809520" cy="1980720"/>
          </a:xfrm>
          <a:prstGeom prst="rect">
            <a:avLst/>
          </a:prstGeom>
        </p:spPr>
        <p:txBody>
          <a:bodyPr/>
          <a:p>
            <a:pPr marL="432000" indent="-324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Format des Gliederungstextes durch Klicken bearbeiten</a:t>
            </a:r>
            <a:endParaRPr b="0" lang="de-DE" sz="2900" spc="-1" strike="noStrike">
              <a:solidFill>
                <a:srgbClr val="000000"/>
              </a:solidFill>
              <a:uFill>
                <a:solidFill>
                  <a:srgbClr val="ffffff"/>
                </a:solidFill>
              </a:uFill>
              <a:latin typeface="Tw Cen MT"/>
            </a:endParaRPr>
          </a:p>
          <a:p>
            <a:pPr lvl="1" marL="864000" indent="-324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Zweite Gliederungsebene</a:t>
            </a:r>
            <a:endParaRPr b="0" lang="de-DE" sz="2900" spc="-1" strike="noStrike">
              <a:solidFill>
                <a:srgbClr val="000000"/>
              </a:solidFill>
              <a:uFill>
                <a:solidFill>
                  <a:srgbClr val="ffffff"/>
                </a:solidFill>
              </a:uFill>
              <a:latin typeface="Tw Cen MT"/>
            </a:endParaRPr>
          </a:p>
          <a:p>
            <a:pPr lvl="2" marL="1296000" indent="-288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Dritte Gliederungsebene</a:t>
            </a:r>
            <a:endParaRPr b="0" lang="de-DE" sz="2900" spc="-1" strike="noStrike">
              <a:solidFill>
                <a:srgbClr val="000000"/>
              </a:solidFill>
              <a:uFill>
                <a:solidFill>
                  <a:srgbClr val="ffffff"/>
                </a:solidFill>
              </a:uFill>
              <a:latin typeface="Tw Cen MT"/>
            </a:endParaRPr>
          </a:p>
          <a:p>
            <a:pPr lvl="3" marL="1728000" indent="-216000">
              <a:buClr>
                <a:srgbClr val="000000"/>
              </a:buClr>
              <a:buSzPct val="75000"/>
              <a:buFont typeface="Symbol" charset="2"/>
              <a:buChar char=""/>
            </a:pPr>
            <a:r>
              <a:rPr b="0" lang="de-DE" sz="2900" spc="-1" strike="noStrike">
                <a:solidFill>
                  <a:srgbClr val="000000"/>
                </a:solidFill>
                <a:uFill>
                  <a:solidFill>
                    <a:srgbClr val="ffffff"/>
                  </a:solidFill>
                </a:uFill>
                <a:latin typeface="Tw Cen MT"/>
              </a:rPr>
              <a:t>Vierte Gliederungsebene</a:t>
            </a:r>
            <a:endParaRPr b="0" lang="de-DE" sz="2900" spc="-1" strike="noStrike">
              <a:solidFill>
                <a:srgbClr val="000000"/>
              </a:solidFill>
              <a:uFill>
                <a:solidFill>
                  <a:srgbClr val="ffffff"/>
                </a:solidFill>
              </a:uFill>
              <a:latin typeface="Tw Cen MT"/>
            </a:endParaRPr>
          </a:p>
          <a:p>
            <a:pPr lvl="4" marL="2160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Fünfte Gliederungsebene</a:t>
            </a:r>
            <a:endParaRPr b="0" lang="de-DE" sz="2900" spc="-1" strike="noStrike">
              <a:solidFill>
                <a:srgbClr val="000000"/>
              </a:solidFill>
              <a:uFill>
                <a:solidFill>
                  <a:srgbClr val="ffffff"/>
                </a:solidFill>
              </a:uFill>
              <a:latin typeface="Tw Cen MT"/>
            </a:endParaRPr>
          </a:p>
          <a:p>
            <a:pPr lvl="5" marL="2592000" indent="-216000">
              <a:buClr>
                <a:srgbClr val="000000"/>
              </a:buClr>
              <a:buSzPct val="45000"/>
              <a:buFont typeface="Wingdings" charset="2"/>
              <a:buChar char=""/>
            </a:pPr>
            <a:r>
              <a:rPr b="0" lang="de-DE" sz="2900" spc="-1" strike="noStrike">
                <a:solidFill>
                  <a:srgbClr val="000000"/>
                </a:solidFill>
                <a:uFill>
                  <a:solidFill>
                    <a:srgbClr val="ffffff"/>
                  </a:solidFill>
                </a:uFill>
                <a:latin typeface="Tw Cen MT"/>
              </a:rPr>
              <a:t>Sechste Gliederungsebene</a:t>
            </a:r>
            <a:endParaRPr b="0" lang="de-DE" sz="2900" spc="-1" strike="noStrike">
              <a:solidFill>
                <a:srgbClr val="000000"/>
              </a:solidFill>
              <a:uFill>
                <a:solidFill>
                  <a:srgbClr val="ffffff"/>
                </a:solidFill>
              </a:uFill>
              <a:latin typeface="Tw Cen MT"/>
            </a:endParaRPr>
          </a:p>
          <a:p>
            <a:pPr marL="318960" indent="-318600">
              <a:lnSpc>
                <a:spcPct val="100000"/>
              </a:lnSpc>
              <a:buClr>
                <a:srgbClr val="ccaf0a"/>
              </a:buClr>
              <a:buSzPct val="60000"/>
              <a:buFont typeface="Wingdings" charset="2"/>
              <a:buChar char=""/>
            </a:pPr>
            <a:r>
              <a:rPr b="0" lang="de-DE" sz="2900" spc="-1" strike="noStrike">
                <a:solidFill>
                  <a:srgbClr val="000000"/>
                </a:solidFill>
                <a:uFill>
                  <a:solidFill>
                    <a:srgbClr val="ffffff"/>
                  </a:solidFill>
                </a:uFill>
                <a:latin typeface="Tw Cen MT"/>
              </a:rPr>
              <a:t>Siebte GliederungsebeneTextmasterformate durch Klicken bearbeiten</a:t>
            </a:r>
            <a:endParaRPr b="0" lang="de-DE" sz="2900" spc="-1" strike="noStrike">
              <a:solidFill>
                <a:srgbClr val="000000"/>
              </a:solidFill>
              <a:uFill>
                <a:solidFill>
                  <a:srgbClr val="ffffff"/>
                </a:solidFill>
              </a:uFill>
              <a:latin typeface="Tw Cen MT"/>
            </a:endParaRPr>
          </a:p>
          <a:p>
            <a:pPr lvl="1" marL="639720" indent="-272520">
              <a:lnSpc>
                <a:spcPct val="100000"/>
              </a:lnSpc>
              <a:buClr>
                <a:srgbClr val="6ea0b0"/>
              </a:buClr>
              <a:buSzPct val="70000"/>
              <a:buFont typeface="Wingdings 2" charset="2"/>
              <a:buChar char=""/>
            </a:pPr>
            <a:r>
              <a:rPr b="0" lang="de-DE" sz="2600" spc="-1" strike="noStrike">
                <a:solidFill>
                  <a:srgbClr val="000000"/>
                </a:solidFill>
                <a:uFill>
                  <a:solidFill>
                    <a:srgbClr val="ffffff"/>
                  </a:solidFill>
                </a:uFill>
                <a:latin typeface="Tw Cen MT"/>
              </a:rPr>
              <a:t>Zweite Ebene</a:t>
            </a:r>
            <a:endParaRPr b="0" lang="de-DE" sz="2900" spc="-1" strike="noStrike">
              <a:solidFill>
                <a:srgbClr val="000000"/>
              </a:solidFill>
              <a:uFill>
                <a:solidFill>
                  <a:srgbClr val="ffffff"/>
                </a:solidFill>
              </a:uFill>
              <a:latin typeface="Tw Cen MT"/>
            </a:endParaRPr>
          </a:p>
          <a:p>
            <a:pPr lvl="2" marL="914400" indent="-228240">
              <a:lnSpc>
                <a:spcPct val="100000"/>
              </a:lnSpc>
              <a:buClr>
                <a:srgbClr val="ccaf0a"/>
              </a:buClr>
              <a:buSzPct val="75000"/>
              <a:buFont typeface="Wingdings" charset="2"/>
              <a:buChar char=""/>
            </a:pPr>
            <a:r>
              <a:rPr b="0" lang="de-DE" sz="2300" spc="-1" strike="noStrike">
                <a:solidFill>
                  <a:srgbClr val="000000"/>
                </a:solidFill>
                <a:uFill>
                  <a:solidFill>
                    <a:srgbClr val="ffffff"/>
                  </a:solidFill>
                </a:uFill>
                <a:latin typeface="Tw Cen MT"/>
              </a:rPr>
              <a:t>Dritte Ebene</a:t>
            </a:r>
            <a:endParaRPr b="0" lang="de-DE" sz="2900" spc="-1" strike="noStrike">
              <a:solidFill>
                <a:srgbClr val="000000"/>
              </a:solidFill>
              <a:uFill>
                <a:solidFill>
                  <a:srgbClr val="ffffff"/>
                </a:solidFill>
              </a:uFill>
              <a:latin typeface="Tw Cen MT"/>
            </a:endParaRPr>
          </a:p>
          <a:p>
            <a:pPr lvl="3" marL="1371600" indent="-228240">
              <a:lnSpc>
                <a:spcPct val="100000"/>
              </a:lnSpc>
              <a:buClr>
                <a:srgbClr val="a5ab81"/>
              </a:buClr>
              <a:buSzPct val="75000"/>
              <a:buFont typeface="Wingdings" charset="2"/>
              <a:buChar char=""/>
            </a:pPr>
            <a:r>
              <a:rPr b="0" lang="de-DE" sz="2000" spc="-1" strike="noStrike">
                <a:solidFill>
                  <a:srgbClr val="000000"/>
                </a:solidFill>
                <a:uFill>
                  <a:solidFill>
                    <a:srgbClr val="ffffff"/>
                  </a:solidFill>
                </a:uFill>
                <a:latin typeface="Tw Cen MT"/>
              </a:rPr>
              <a:t>Vierte Ebene</a:t>
            </a:r>
            <a:endParaRPr b="0" lang="de-DE" sz="2900" spc="-1" strike="noStrike">
              <a:solidFill>
                <a:srgbClr val="000000"/>
              </a:solidFill>
              <a:uFill>
                <a:solidFill>
                  <a:srgbClr val="ffffff"/>
                </a:solidFill>
              </a:uFill>
              <a:latin typeface="Tw Cen MT"/>
            </a:endParaRPr>
          </a:p>
          <a:p>
            <a:pPr lvl="4" marL="1828800" indent="-228240">
              <a:lnSpc>
                <a:spcPct val="100000"/>
              </a:lnSpc>
              <a:buClr>
                <a:srgbClr val="d8b25c"/>
              </a:buClr>
              <a:buSzPct val="65000"/>
              <a:buFont typeface="Wingdings" charset="2"/>
              <a:buChar char=""/>
            </a:pPr>
            <a:r>
              <a:rPr b="0" lang="de-DE" sz="2000" spc="-1" strike="noStrike">
                <a:solidFill>
                  <a:srgbClr val="000000"/>
                </a:solidFill>
                <a:uFill>
                  <a:solidFill>
                    <a:srgbClr val="ffffff"/>
                  </a:solidFill>
                </a:uFill>
                <a:latin typeface="Tw Cen MT"/>
              </a:rPr>
              <a:t>Fünfte Ebene</a:t>
            </a:r>
            <a:endParaRPr b="0" lang="de-DE" sz="2900" spc="-1" strike="noStrike">
              <a:solidFill>
                <a:srgbClr val="000000"/>
              </a:solidFill>
              <a:uFill>
                <a:solidFill>
                  <a:srgbClr val="ffffff"/>
                </a:solidFill>
              </a:uFill>
              <a:latin typeface="Tw Cen MT"/>
            </a:endParaRPr>
          </a:p>
        </p:txBody>
      </p:sp>
      <p:sp>
        <p:nvSpPr>
          <p:cNvPr id="348" name="PlaceHolder 8"/>
          <p:cNvSpPr>
            <a:spLocks noGrp="1"/>
          </p:cNvSpPr>
          <p:nvPr>
            <p:ph type="dt"/>
          </p:nvPr>
        </p:nvSpPr>
        <p:spPr>
          <a:xfrm>
            <a:off x="685800" y="6248520"/>
            <a:ext cx="1904760" cy="456840"/>
          </a:xfrm>
          <a:prstGeom prst="rect">
            <a:avLst/>
          </a:prstGeom>
        </p:spPr>
        <p:txBody>
          <a:bodyPr lIns="90000" rIns="90000" tIns="45000" bIns="45000" anchor="ctr"/>
          <a:p>
            <a:endParaRPr b="0" lang="de-DE" sz="2400" spc="-1" strike="noStrike">
              <a:solidFill>
                <a:srgbClr val="000000"/>
              </a:solidFill>
              <a:uFill>
                <a:solidFill>
                  <a:srgbClr val="ffffff"/>
                </a:solidFill>
              </a:uFill>
              <a:latin typeface="Times New Roman"/>
            </a:endParaRPr>
          </a:p>
        </p:txBody>
      </p:sp>
      <p:sp>
        <p:nvSpPr>
          <p:cNvPr id="349" name="PlaceHolder 9"/>
          <p:cNvSpPr>
            <a:spLocks noGrp="1"/>
          </p:cNvSpPr>
          <p:nvPr>
            <p:ph type="sldNum"/>
          </p:nvPr>
        </p:nvSpPr>
        <p:spPr>
          <a:xfrm>
            <a:off x="0" y="836640"/>
            <a:ext cx="533160" cy="244080"/>
          </a:xfrm>
          <a:prstGeom prst="rect">
            <a:avLst/>
          </a:prstGeom>
        </p:spPr>
        <p:txBody>
          <a:bodyPr anchor="ctr"/>
          <a:p>
            <a:pPr algn="r">
              <a:lnSpc>
                <a:spcPct val="100000"/>
              </a:lnSpc>
            </a:pPr>
            <a:fld id="{2D327FC2-6A2D-460D-8C3F-8ED57219959D}" type="slidenum">
              <a:rPr b="0" lang="de-DE" sz="1200" spc="-1" strike="noStrike">
                <a:solidFill>
                  <a:srgbClr val="8b8b8b"/>
                </a:solidFill>
                <a:uFill>
                  <a:solidFill>
                    <a:srgbClr val="ffffff"/>
                  </a:solidFill>
                </a:uFill>
                <a:latin typeface="Arial"/>
              </a:rPr>
              <a:t>&lt;Foliennummer&gt;</a:t>
            </a:fld>
            <a:endParaRPr b="0" lang="de-DE" sz="1400" spc="-1" strike="noStrike">
              <a:solidFill>
                <a:srgbClr val="000000"/>
              </a:solidFill>
              <a:uFill>
                <a:solidFill>
                  <a:srgbClr val="ffffff"/>
                </a:solidFill>
              </a:uFill>
              <a:latin typeface="Times New Roman"/>
            </a:endParaRPr>
          </a:p>
        </p:txBody>
      </p:sp>
      <p:sp>
        <p:nvSpPr>
          <p:cNvPr id="350" name="PlaceHolder 10"/>
          <p:cNvSpPr>
            <a:spLocks noGrp="1"/>
          </p:cNvSpPr>
          <p:nvPr>
            <p:ph type="ftr"/>
          </p:nvPr>
        </p:nvSpPr>
        <p:spPr>
          <a:xfrm>
            <a:off x="2484360" y="6248520"/>
            <a:ext cx="4032000" cy="456840"/>
          </a:xfrm>
          <a:prstGeom prst="rect">
            <a:avLst/>
          </a:prstGeom>
        </p:spPr>
        <p:txBody>
          <a:bodyPr lIns="90000" rIns="90000" tIns="45000" bIns="45000" anchor="ctr"/>
          <a:p>
            <a:endParaRPr b="0" lang="de-DE"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image" Target="../media/image94.png"/><Relationship Id="rId3"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slideLayout" Target="../slideLayouts/slideLayout4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slideLayout" Target="../slideLayouts/slideLayout68.xml"/>
</Relationships>
</file>

<file path=ppt/slides/_rels/slide33.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slideLayout" Target="../slideLayouts/slideLayout80.xml"/>
</Relationships>
</file>

<file path=ppt/slides/_rels/slide34.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8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4.xml"/>
</Relationships>
</file>

<file path=ppt/slides/_rels/slide36.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slideLayout" Target="../slideLayouts/slideLayout85.xml"/>
</Relationships>
</file>

<file path=ppt/slides/_rels/slide37.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47.xml"/>
</Relationships>
</file>

<file path=ppt/slides/_rels/slide5.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slideLayout" Target="../slideLayouts/slideLayout13.xml"/><Relationship Id="rId11"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Shape 1"/>
          <p:cNvSpPr txBox="1"/>
          <p:nvPr/>
        </p:nvSpPr>
        <p:spPr>
          <a:xfrm>
            <a:off x="755640" y="4293000"/>
            <a:ext cx="7056360" cy="1269720"/>
          </a:xfrm>
          <a:prstGeom prst="rect">
            <a:avLst/>
          </a:prstGeom>
          <a:noFill/>
          <a:ln>
            <a:noFill/>
          </a:ln>
        </p:spPr>
        <p:txBody>
          <a:bodyPr/>
          <a:p>
            <a:pPr algn="ctr">
              <a:lnSpc>
                <a:spcPct val="90000"/>
              </a:lnSpc>
            </a:pPr>
            <a:endParaRPr b="0" lang="de-DE" sz="3200" spc="-1" strike="noStrike">
              <a:solidFill>
                <a:srgbClr val="000000"/>
              </a:solidFill>
              <a:uFill>
                <a:solidFill>
                  <a:srgbClr val="ffffff"/>
                </a:solidFill>
              </a:uFill>
              <a:latin typeface="Arial"/>
            </a:endParaRPr>
          </a:p>
          <a:p>
            <a:pPr algn="ctr">
              <a:lnSpc>
                <a:spcPct val="90000"/>
              </a:lnSpc>
            </a:pPr>
            <a:endParaRPr b="0" lang="de-DE" sz="3200" spc="-1" strike="noStrike">
              <a:solidFill>
                <a:srgbClr val="000000"/>
              </a:solidFill>
              <a:uFill>
                <a:solidFill>
                  <a:srgbClr val="ffffff"/>
                </a:solidFill>
              </a:uFill>
              <a:latin typeface="Arial"/>
            </a:endParaRPr>
          </a:p>
          <a:p>
            <a:pPr algn="ctr">
              <a:lnSpc>
                <a:spcPct val="90000"/>
              </a:lnSpc>
            </a:pPr>
            <a:r>
              <a:rPr b="1" lang="de-DE" sz="1600" spc="-1" strike="noStrike">
                <a:solidFill>
                  <a:srgbClr val="000000"/>
                </a:solidFill>
                <a:uFill>
                  <a:solidFill>
                    <a:srgbClr val="ffffff"/>
                  </a:solidFill>
                </a:uFill>
                <a:latin typeface="Verdana"/>
                <a:ea typeface="Verdana"/>
              </a:rPr>
              <a:t>Dipl.-Psych. Monika Schröder, Psychotherapeutin</a:t>
            </a:r>
            <a:endParaRPr b="0" lang="de-DE" sz="3200" spc="-1" strike="noStrike">
              <a:solidFill>
                <a:srgbClr val="000000"/>
              </a:solidFill>
              <a:uFill>
                <a:solidFill>
                  <a:srgbClr val="ffffff"/>
                </a:solidFill>
              </a:uFill>
              <a:latin typeface="Arial"/>
            </a:endParaRPr>
          </a:p>
          <a:p>
            <a:pPr algn="ctr">
              <a:lnSpc>
                <a:spcPct val="90000"/>
              </a:lnSpc>
            </a:pPr>
            <a:r>
              <a:rPr b="1" lang="de-DE" sz="1300" spc="-1" strike="noStrike">
                <a:solidFill>
                  <a:srgbClr val="595959"/>
                </a:solidFill>
                <a:uFill>
                  <a:solidFill>
                    <a:srgbClr val="ffffff"/>
                  </a:solidFill>
                </a:uFill>
                <a:latin typeface="Verdana"/>
                <a:ea typeface="Verdana"/>
              </a:rPr>
              <a:t>Ambulanz für Transkulturelle Psychosomatische Medizin und Psychotherapie</a:t>
            </a:r>
            <a:endParaRPr b="0" lang="de-DE" sz="32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Verdana"/>
                <a:ea typeface="Verdana"/>
              </a:rPr>
              <a:t>Klinik für Psychosomatische Medizin und Psychotherapie, LVR-Klinikum Düsseldorf </a:t>
            </a:r>
            <a:endParaRPr b="0" lang="de-DE" sz="3200" spc="-1" strike="noStrike">
              <a:solidFill>
                <a:srgbClr val="000000"/>
              </a:solidFill>
              <a:uFill>
                <a:solidFill>
                  <a:srgbClr val="ffffff"/>
                </a:solidFill>
              </a:uFill>
              <a:latin typeface="Arial"/>
            </a:endParaRPr>
          </a:p>
        </p:txBody>
      </p:sp>
      <p:pic>
        <p:nvPicPr>
          <p:cNvPr id="433" name="Picture 4" descr=""/>
          <p:cNvPicPr/>
          <p:nvPr/>
        </p:nvPicPr>
        <p:blipFill>
          <a:blip r:embed="rId1"/>
          <a:stretch/>
        </p:blipFill>
        <p:spPr>
          <a:xfrm>
            <a:off x="179640" y="6093360"/>
            <a:ext cx="1085400" cy="434160"/>
          </a:xfrm>
          <a:prstGeom prst="rect">
            <a:avLst/>
          </a:prstGeom>
          <a:ln w="9360">
            <a:noFill/>
          </a:ln>
        </p:spPr>
      </p:pic>
      <p:sp>
        <p:nvSpPr>
          <p:cNvPr id="434" name="CustomShape 2"/>
          <p:cNvSpPr/>
          <p:nvPr/>
        </p:nvSpPr>
        <p:spPr>
          <a:xfrm>
            <a:off x="4419720" y="3060720"/>
            <a:ext cx="304560" cy="304560"/>
          </a:xfrm>
          <a:prstGeom prst="rect">
            <a:avLst/>
          </a:prstGeom>
          <a:noFill/>
          <a:ln w="9360">
            <a:noFill/>
          </a:ln>
        </p:spPr>
        <p:style>
          <a:lnRef idx="0"/>
          <a:fillRef idx="0"/>
          <a:effectRef idx="0"/>
          <a:fontRef idx="minor"/>
        </p:style>
      </p:sp>
      <p:sp>
        <p:nvSpPr>
          <p:cNvPr id="435" name="CustomShape 3"/>
          <p:cNvSpPr/>
          <p:nvPr/>
        </p:nvSpPr>
        <p:spPr>
          <a:xfrm>
            <a:off x="4419720" y="3060720"/>
            <a:ext cx="304560" cy="304560"/>
          </a:xfrm>
          <a:prstGeom prst="rect">
            <a:avLst/>
          </a:prstGeom>
          <a:noFill/>
          <a:ln w="9360">
            <a:noFill/>
          </a:ln>
        </p:spPr>
        <p:style>
          <a:lnRef idx="0"/>
          <a:fillRef idx="0"/>
          <a:effectRef idx="0"/>
          <a:fontRef idx="minor"/>
        </p:style>
      </p:sp>
      <p:sp>
        <p:nvSpPr>
          <p:cNvPr id="436" name="CustomShape 4"/>
          <p:cNvSpPr/>
          <p:nvPr/>
        </p:nvSpPr>
        <p:spPr>
          <a:xfrm>
            <a:off x="4419720" y="3060720"/>
            <a:ext cx="304560" cy="304560"/>
          </a:xfrm>
          <a:prstGeom prst="rect">
            <a:avLst/>
          </a:prstGeom>
          <a:noFill/>
          <a:ln w="9360">
            <a:noFill/>
          </a:ln>
        </p:spPr>
        <p:style>
          <a:lnRef idx="0"/>
          <a:fillRef idx="0"/>
          <a:effectRef idx="0"/>
          <a:fontRef idx="minor"/>
        </p:style>
      </p:sp>
      <p:sp>
        <p:nvSpPr>
          <p:cNvPr id="437" name="CustomShape 5"/>
          <p:cNvSpPr/>
          <p:nvPr/>
        </p:nvSpPr>
        <p:spPr>
          <a:xfrm>
            <a:off x="0" y="3429000"/>
            <a:ext cx="9143640" cy="1396800"/>
          </a:xfrm>
          <a:prstGeom prst="rect">
            <a:avLst/>
          </a:prstGeom>
          <a:solidFill>
            <a:srgbClr val="777777"/>
          </a:solidFill>
          <a:ln w="9360">
            <a:noFill/>
          </a:ln>
        </p:spPr>
        <p:style>
          <a:lnRef idx="0"/>
          <a:fillRef idx="0"/>
          <a:effectRef idx="0"/>
          <a:fontRef idx="minor"/>
        </p:style>
      </p:sp>
      <p:sp>
        <p:nvSpPr>
          <p:cNvPr id="438" name="TextShape 6"/>
          <p:cNvSpPr txBox="1"/>
          <p:nvPr/>
        </p:nvSpPr>
        <p:spPr>
          <a:xfrm>
            <a:off x="611640" y="3357000"/>
            <a:ext cx="7488360" cy="1896120"/>
          </a:xfrm>
          <a:prstGeom prst="rect">
            <a:avLst/>
          </a:prstGeom>
          <a:noFill/>
          <a:ln>
            <a:noFill/>
          </a:ln>
        </p:spPr>
        <p:txBody>
          <a:bodyPr anchor="ctr"/>
          <a:p>
            <a:pPr algn="ctr">
              <a:lnSpc>
                <a:spcPts val="882"/>
              </a:lnSpc>
            </a:pPr>
            <a:r>
              <a:rPr b="1" lang="de-DE" sz="1600" spc="-1" strike="noStrike">
                <a:solidFill>
                  <a:srgbClr val="d9fbd3"/>
                </a:solidFill>
                <a:uFill>
                  <a:solidFill>
                    <a:srgbClr val="ffffff"/>
                  </a:solidFill>
                </a:uFill>
                <a:latin typeface="Verdana"/>
                <a:ea typeface="Verdana"/>
              </a:rPr>
              <a:t>Flucht und Trauma – </a:t>
            </a:r>
            <a:r>
              <a:rPr b="1" lang="de-DE" sz="1600" spc="-1" strike="noStrike">
                <a:solidFill>
                  <a:srgbClr val="d9fbd3"/>
                </a:solidFill>
                <a:uFill>
                  <a:solidFill>
                    <a:srgbClr val="ffffff"/>
                  </a:solidFill>
                </a:uFill>
                <a:latin typeface="Verdana"/>
                <a:ea typeface="Verdana"/>
              </a:rPr>
              <a:t>
</a:t>
            </a:r>
            <a:r>
              <a:rPr b="1" lang="de-DE" sz="1600" spc="-1" strike="noStrike">
                <a:solidFill>
                  <a:srgbClr val="d9fbd3"/>
                </a:solidFill>
                <a:uFill>
                  <a:solidFill>
                    <a:srgbClr val="ffffff"/>
                  </a:solidFill>
                </a:uFill>
                <a:latin typeface="Verdana"/>
                <a:ea typeface="Verdana"/>
              </a:rPr>
              <a:t>Auswirkungen und Bewältigungsstrategien</a:t>
            </a:r>
            <a:endParaRPr b="0" lang="de-DE" sz="4400" spc="-1" strike="noStrike">
              <a:solidFill>
                <a:srgbClr val="000000"/>
              </a:solidFill>
              <a:uFill>
                <a:solidFill>
                  <a:srgbClr val="ffffff"/>
                </a:solidFill>
              </a:uFill>
              <a:latin typeface="Arial"/>
            </a:endParaRPr>
          </a:p>
        </p:txBody>
      </p:sp>
      <p:sp>
        <p:nvSpPr>
          <p:cNvPr id="439" name="Line 7"/>
          <p:cNvSpPr/>
          <p:nvPr/>
        </p:nvSpPr>
        <p:spPr>
          <a:xfrm>
            <a:off x="0" y="5157000"/>
            <a:ext cx="9144000" cy="360"/>
          </a:xfrm>
          <a:prstGeom prst="line">
            <a:avLst/>
          </a:prstGeom>
          <a:ln w="38160">
            <a:solidFill>
              <a:schemeClr val="bg1"/>
            </a:solidFill>
            <a:round/>
          </a:ln>
        </p:spPr>
        <p:style>
          <a:lnRef idx="0"/>
          <a:fillRef idx="0"/>
          <a:effectRef idx="0"/>
          <a:fontRef idx="minor"/>
        </p:style>
      </p:sp>
      <p:pic>
        <p:nvPicPr>
          <p:cNvPr id="440" name="Picture 3" descr=""/>
          <p:cNvPicPr/>
          <p:nvPr/>
        </p:nvPicPr>
        <p:blipFill>
          <a:blip r:embed="rId2"/>
          <a:stretch/>
        </p:blipFill>
        <p:spPr>
          <a:xfrm>
            <a:off x="7630200" y="6173640"/>
            <a:ext cx="1370520" cy="423360"/>
          </a:xfrm>
          <a:prstGeom prst="rect">
            <a:avLst/>
          </a:prstGeom>
          <a:ln w="9360">
            <a:noFill/>
          </a:ln>
        </p:spPr>
      </p:pic>
      <p:pic>
        <p:nvPicPr>
          <p:cNvPr id="441" name="Picture 2" descr=""/>
          <p:cNvPicPr/>
          <p:nvPr/>
        </p:nvPicPr>
        <p:blipFill>
          <a:blip r:embed="rId3"/>
          <a:stretch/>
        </p:blipFill>
        <p:spPr>
          <a:xfrm>
            <a:off x="3958560" y="260640"/>
            <a:ext cx="4987080" cy="1728000"/>
          </a:xfrm>
          <a:prstGeom prst="rect">
            <a:avLst/>
          </a:prstGeom>
          <a:ln w="9360">
            <a:noFill/>
          </a:ln>
        </p:spPr>
      </p:pic>
      <p:sp>
        <p:nvSpPr>
          <p:cNvPr id="442" name="CustomShape 8"/>
          <p:cNvSpPr/>
          <p:nvPr/>
        </p:nvSpPr>
        <p:spPr>
          <a:xfrm>
            <a:off x="6444360" y="476640"/>
            <a:ext cx="1637640" cy="394920"/>
          </a:xfrm>
          <a:prstGeom prst="rect">
            <a:avLst/>
          </a:prstGeom>
          <a:noFill/>
          <a:ln>
            <a:noFill/>
          </a:ln>
        </p:spPr>
        <p:style>
          <a:lnRef idx="0"/>
          <a:fillRef idx="0"/>
          <a:effectRef idx="0"/>
          <a:fontRef idx="minor"/>
        </p:style>
        <p:txBody>
          <a:bodyPr lIns="90000" rIns="90000" tIns="45000" bIns="45000"/>
          <a:p>
            <a:pPr>
              <a:lnSpc>
                <a:spcPct val="100000"/>
              </a:lnSpc>
            </a:pPr>
            <a:r>
              <a:rPr b="1" lang="de-DE" sz="1000" spc="-1" strike="noStrike">
                <a:solidFill>
                  <a:srgbClr val="31859c"/>
                </a:solidFill>
                <a:uFill>
                  <a:solidFill>
                    <a:srgbClr val="ffffff"/>
                  </a:solidFill>
                </a:uFill>
                <a:latin typeface="Verdana"/>
                <a:ea typeface="Verdana"/>
              </a:rPr>
              <a:t>08.11.2017</a:t>
            </a:r>
            <a:r>
              <a:rPr b="1" lang="de-DE" sz="1000" spc="-1" strike="noStrike">
                <a:solidFill>
                  <a:srgbClr val="31859c"/>
                </a:solidFill>
                <a:uFill>
                  <a:solidFill>
                    <a:srgbClr val="ffffff"/>
                  </a:solidFill>
                </a:uFill>
                <a:latin typeface="Verdana"/>
                <a:ea typeface="Verdana"/>
              </a:rPr>
              <a:t>
</a:t>
            </a:r>
            <a:endParaRPr b="0" lang="de-DE" sz="1800" spc="-1" strike="noStrike">
              <a:solidFill>
                <a:srgbClr val="000000"/>
              </a:solidFill>
              <a:uFill>
                <a:solidFill>
                  <a:srgbClr val="ffffff"/>
                </a:solidFill>
              </a:uFill>
              <a:latin typeface="Arial"/>
            </a:endParaRPr>
          </a:p>
        </p:txBody>
      </p:sp>
      <p:sp>
        <p:nvSpPr>
          <p:cNvPr id="443" name="CustomShape 9"/>
          <p:cNvSpPr/>
          <p:nvPr/>
        </p:nvSpPr>
        <p:spPr>
          <a:xfrm>
            <a:off x="971640" y="5471640"/>
            <a:ext cx="7056360" cy="1269720"/>
          </a:xfrm>
          <a:prstGeom prst="rect">
            <a:avLst/>
          </a:prstGeom>
          <a:noFill/>
          <a:ln w="9360">
            <a:noFill/>
          </a:ln>
        </p:spPr>
        <p:style>
          <a:lnRef idx="0"/>
          <a:fillRef idx="0"/>
          <a:effectRef idx="0"/>
          <a:fontRef idx="minor"/>
        </p:style>
        <p:txBody>
          <a:bodyPr/>
          <a:p>
            <a:pPr algn="ctr">
              <a:lnSpc>
                <a:spcPct val="90000"/>
              </a:lnSpc>
            </a:pPr>
            <a:endParaRPr b="0" lang="de-DE" sz="1800" spc="-1" strike="noStrike">
              <a:solidFill>
                <a:srgbClr val="000000"/>
              </a:solidFill>
              <a:uFill>
                <a:solidFill>
                  <a:srgbClr val="ffffff"/>
                </a:solidFill>
              </a:uFill>
              <a:latin typeface="Arial"/>
            </a:endParaRPr>
          </a:p>
          <a:p>
            <a:pPr algn="ctr">
              <a:lnSpc>
                <a:spcPct val="90000"/>
              </a:lnSpc>
            </a:pPr>
            <a:endParaRPr b="0" lang="de-DE" sz="1800" spc="-1" strike="noStrike">
              <a:solidFill>
                <a:srgbClr val="000000"/>
              </a:solidFill>
              <a:uFill>
                <a:solidFill>
                  <a:srgbClr val="ffffff"/>
                </a:solidFill>
              </a:uFill>
              <a:latin typeface="Arial"/>
            </a:endParaRPr>
          </a:p>
          <a:p>
            <a:pPr algn="ctr">
              <a:lnSpc>
                <a:spcPct val="90000"/>
              </a:lnSpc>
            </a:pPr>
            <a:r>
              <a:rPr b="1" lang="de-DE" sz="1600" spc="-1" strike="noStrike">
                <a:solidFill>
                  <a:srgbClr val="000000"/>
                </a:solidFill>
                <a:uFill>
                  <a:solidFill>
                    <a:srgbClr val="ffffff"/>
                  </a:solidFill>
                </a:uFill>
                <a:latin typeface="Verdana"/>
                <a:ea typeface="Verdana"/>
              </a:rPr>
              <a:t>Dipl.-Psych. Monika Schröder, Psychotherapeutin</a:t>
            </a:r>
            <a:endParaRPr b="0" lang="de-DE" sz="1800" spc="-1" strike="noStrike">
              <a:solidFill>
                <a:srgbClr val="000000"/>
              </a:solidFill>
              <a:uFill>
                <a:solidFill>
                  <a:srgbClr val="ffffff"/>
                </a:solidFill>
              </a:uFill>
              <a:latin typeface="Arial"/>
            </a:endParaRPr>
          </a:p>
          <a:p>
            <a:pPr algn="ctr">
              <a:lnSpc>
                <a:spcPct val="90000"/>
              </a:lnSpc>
            </a:pPr>
            <a:r>
              <a:rPr b="1" lang="de-DE" sz="1300" spc="-1" strike="noStrike">
                <a:solidFill>
                  <a:srgbClr val="595959"/>
                </a:solidFill>
                <a:uFill>
                  <a:solidFill>
                    <a:srgbClr val="ffffff"/>
                  </a:solidFill>
                </a:uFill>
                <a:latin typeface="Verdana"/>
                <a:ea typeface="Verdana"/>
              </a:rPr>
              <a:t>Ambulanz für Transkulturelle Psychosomatische Medizin und Psychotherapie</a:t>
            </a:r>
            <a:endParaRPr b="0" lang="de-DE" sz="1800" spc="-1" strike="noStrike">
              <a:solidFill>
                <a:srgbClr val="000000"/>
              </a:solidFill>
              <a:uFill>
                <a:solidFill>
                  <a:srgbClr val="ffffff"/>
                </a:solidFill>
              </a:uFill>
              <a:latin typeface="Arial"/>
            </a:endParaRPr>
          </a:p>
          <a:p>
            <a:pPr algn="ctr">
              <a:lnSpc>
                <a:spcPct val="90000"/>
              </a:lnSpc>
            </a:pPr>
            <a:r>
              <a:rPr b="1" lang="de-DE" sz="1300" spc="-1" strike="noStrike">
                <a:solidFill>
                  <a:srgbClr val="595959"/>
                </a:solidFill>
                <a:uFill>
                  <a:solidFill>
                    <a:srgbClr val="ffffff"/>
                  </a:solidFill>
                </a:uFill>
                <a:latin typeface="Verdana"/>
                <a:ea typeface="Verdana"/>
              </a:rPr>
              <a:t>LVR-Klinikverbundprojekt Migration</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Verdana"/>
                <a:ea typeface="Verdana"/>
              </a:rPr>
              <a:t>Klinik für Psychosomatische Medizin und Psychotherapie, LVR-Klinikum Düsseldorf </a:t>
            </a:r>
            <a:endParaRPr b="0" lang="de-DE" sz="1800" spc="-1" strike="noStrike">
              <a:solidFill>
                <a:srgbClr val="000000"/>
              </a:solidFill>
              <a:uFill>
                <a:solidFill>
                  <a:srgbClr val="ffffff"/>
                </a:solidFill>
              </a:uFill>
              <a:latin typeface="Arial"/>
            </a:endParaRPr>
          </a:p>
        </p:txBody>
      </p:sp>
    </p:spTree>
  </p:cSld>
  <p:transition>
    <p:wipe dir="r"/>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1"/>
          <p:cNvSpPr txBox="1"/>
          <p:nvPr/>
        </p:nvSpPr>
        <p:spPr>
          <a:xfrm>
            <a:off x="955080" y="254880"/>
            <a:ext cx="8152920" cy="869760"/>
          </a:xfrm>
          <a:prstGeom prst="rect">
            <a:avLst/>
          </a:prstGeom>
          <a:noFill/>
          <a:ln>
            <a:noFill/>
          </a:ln>
        </p:spPr>
        <p:txBody>
          <a:bodyPr lIns="90000" rIns="90000" tIns="45000" bIns="45000" anchor="ctr"/>
          <a:p>
            <a:pPr>
              <a:lnSpc>
                <a:spcPct val="100000"/>
              </a:lnSpc>
            </a:pPr>
            <a:r>
              <a:rPr b="1" lang="de-DE" sz="1500" spc="-1" strike="noStrike">
                <a:solidFill>
                  <a:srgbClr val="000000"/>
                </a:solidFill>
                <a:uFill>
                  <a:solidFill>
                    <a:srgbClr val="ffffff"/>
                  </a:solidFill>
                </a:uFill>
                <a:latin typeface="Arial"/>
                <a:ea typeface="ヒラギノ角ゴ Pro W3"/>
              </a:rPr>
              <a:t>
</a:t>
            </a:r>
            <a:r>
              <a:rPr b="1" lang="de-DE" sz="1500" spc="-1" strike="noStrike">
                <a:solidFill>
                  <a:srgbClr val="0070c0"/>
                </a:solidFill>
                <a:uFill>
                  <a:solidFill>
                    <a:srgbClr val="ffffff"/>
                  </a:solidFill>
                </a:uFill>
                <a:latin typeface="Verdana"/>
                <a:ea typeface="Verdana"/>
              </a:rPr>
              <a:t>Traumatypologie</a:t>
            </a:r>
            <a:endParaRPr b="0" lang="de-DE" sz="4400" spc="-1" strike="noStrike">
              <a:solidFill>
                <a:srgbClr val="000000"/>
              </a:solidFill>
              <a:uFill>
                <a:solidFill>
                  <a:srgbClr val="ffffff"/>
                </a:solidFill>
              </a:uFill>
              <a:latin typeface="Arial"/>
            </a:endParaRPr>
          </a:p>
        </p:txBody>
      </p:sp>
      <p:sp>
        <p:nvSpPr>
          <p:cNvPr id="485" name="TextShape 2"/>
          <p:cNvSpPr txBox="1"/>
          <p:nvPr/>
        </p:nvSpPr>
        <p:spPr>
          <a:xfrm>
            <a:off x="671400" y="1980720"/>
            <a:ext cx="3885840" cy="3580920"/>
          </a:xfrm>
          <a:prstGeom prst="rect">
            <a:avLst/>
          </a:prstGeom>
          <a:noFill/>
          <a:ln>
            <a:noFill/>
          </a:ln>
        </p:spPr>
        <p:txBody>
          <a:bodyPr/>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Schwere Menschenrechtsverletzungen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Krieg, Folter</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Sexuelle und körperliche Misshandlungen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Genozid</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86" name="TextShape 3"/>
          <p:cNvSpPr txBox="1"/>
          <p:nvPr/>
        </p:nvSpPr>
        <p:spPr>
          <a:xfrm>
            <a:off x="4862160" y="1980720"/>
            <a:ext cx="3885840" cy="3580920"/>
          </a:xfrm>
          <a:prstGeom prst="rect">
            <a:avLst/>
          </a:prstGeom>
          <a:noFill/>
          <a:ln>
            <a:noFill/>
          </a:ln>
        </p:spPr>
        <p:txBody>
          <a:bodyPr/>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Verkehrsunfälle</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Naturkatastrophen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Arbeitsunfälle</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Berufsbedingte Katastrophen</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87" name="TextShape 4"/>
          <p:cNvSpPr txBox="1"/>
          <p:nvPr/>
        </p:nvSpPr>
        <p:spPr>
          <a:xfrm>
            <a:off x="4862160" y="1412640"/>
            <a:ext cx="3885840" cy="639720"/>
          </a:xfrm>
          <a:prstGeom prst="rect">
            <a:avLst/>
          </a:prstGeom>
          <a:solidFill>
            <a:srgbClr val="92d050"/>
          </a:solidFill>
          <a:ln>
            <a:noFill/>
          </a:ln>
        </p:spPr>
        <p:txBody>
          <a:bodyPr anchor="ctr"/>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88" name="TextShape 5"/>
          <p:cNvSpPr txBox="1"/>
          <p:nvPr/>
        </p:nvSpPr>
        <p:spPr>
          <a:xfrm>
            <a:off x="671400" y="1412640"/>
            <a:ext cx="3885840" cy="639720"/>
          </a:xfrm>
          <a:prstGeom prst="rect">
            <a:avLst/>
          </a:prstGeom>
          <a:solidFill>
            <a:srgbClr val="0070c0"/>
          </a:solidFill>
          <a:ln>
            <a:noFill/>
          </a:ln>
        </p:spPr>
        <p:txBody>
          <a:bodyPr anchor="ctr"/>
          <a:p>
            <a:pPr>
              <a:lnSpc>
                <a:spcPct val="100000"/>
              </a:lnSpc>
            </a:pPr>
            <a:r>
              <a:rPr b="1" lang="de-DE" sz="1400" spc="-1" strike="noStrike">
                <a:solidFill>
                  <a:srgbClr val="ffffff"/>
                </a:solidFill>
                <a:uFill>
                  <a:solidFill>
                    <a:srgbClr val="ffffff"/>
                  </a:solidFill>
                </a:uFill>
                <a:latin typeface="Verdana"/>
                <a:ea typeface="Verdana"/>
              </a:rPr>
              <a:t>Von Menschen verursacht</a:t>
            </a:r>
            <a:r>
              <a:rPr b="1" lang="de-DE" sz="1400" spc="-1" strike="noStrike">
                <a:solidFill>
                  <a:srgbClr val="c00000"/>
                </a:solidFill>
                <a:uFill>
                  <a:solidFill>
                    <a:srgbClr val="ffffff"/>
                  </a:solidFill>
                </a:uFill>
                <a:latin typeface="Verdana"/>
                <a:ea typeface="Verdana"/>
              </a:rPr>
              <a:t> </a:t>
            </a:r>
            <a:r>
              <a:rPr b="1" lang="de-DE" sz="1600" spc="-1" strike="noStrike">
                <a:solidFill>
                  <a:srgbClr val="ffc000"/>
                </a:solidFill>
                <a:uFill>
                  <a:solidFill>
                    <a:srgbClr val="ffffff"/>
                  </a:solidFill>
                </a:uFill>
                <a:latin typeface="Verdana"/>
                <a:ea typeface="Verdana"/>
              </a:rPr>
              <a:t>*</a:t>
            </a:r>
            <a:endParaRPr b="0" lang="de-DE" sz="2900" spc="-1" strike="noStrike">
              <a:solidFill>
                <a:srgbClr val="000000"/>
              </a:solidFill>
              <a:uFill>
                <a:solidFill>
                  <a:srgbClr val="ffffff"/>
                </a:solidFill>
              </a:uFill>
              <a:latin typeface="Tw Cen MT"/>
            </a:endParaRPr>
          </a:p>
        </p:txBody>
      </p:sp>
      <p:sp>
        <p:nvSpPr>
          <p:cNvPr id="489" name="CustomShape 6"/>
          <p:cNvSpPr/>
          <p:nvPr/>
        </p:nvSpPr>
        <p:spPr>
          <a:xfrm>
            <a:off x="4849560" y="1412640"/>
            <a:ext cx="3885840" cy="639720"/>
          </a:xfrm>
          <a:prstGeom prst="rect">
            <a:avLst/>
          </a:prstGeom>
          <a:no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Zufällig</a:t>
            </a:r>
            <a:endParaRPr b="0" lang="de-DE" sz="1800" spc="-1" strike="noStrike">
              <a:solidFill>
                <a:srgbClr val="000000"/>
              </a:solidFill>
              <a:uFill>
                <a:solidFill>
                  <a:srgbClr val="ffffff"/>
                </a:solidFill>
              </a:uFill>
              <a:latin typeface="Arial"/>
            </a:endParaRPr>
          </a:p>
        </p:txBody>
      </p:sp>
      <p:sp>
        <p:nvSpPr>
          <p:cNvPr id="490" name="CustomShape 7"/>
          <p:cNvSpPr/>
          <p:nvPr/>
        </p:nvSpPr>
        <p:spPr>
          <a:xfrm>
            <a:off x="673200" y="4293000"/>
            <a:ext cx="3885840" cy="639720"/>
          </a:xfrm>
          <a:prstGeom prst="rect">
            <a:avLst/>
          </a:prstGeom>
          <a:solidFill>
            <a:srgbClr val="0070c0"/>
          </a:solid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Länger andauernd/wiederholt </a:t>
            </a:r>
            <a:r>
              <a:rPr b="1" lang="de-DE" sz="1600" spc="-1" strike="noStrike">
                <a:solidFill>
                  <a:srgbClr val="ffc000"/>
                </a:solidFill>
                <a:uFill>
                  <a:solidFill>
                    <a:srgbClr val="ffffff"/>
                  </a:solidFill>
                </a:uFill>
                <a:latin typeface="Verdana"/>
                <a:ea typeface="Verdana"/>
              </a:rPr>
              <a:t>*</a:t>
            </a:r>
            <a:endParaRPr b="0" lang="de-DE" sz="1800" spc="-1" strike="noStrike">
              <a:solidFill>
                <a:srgbClr val="000000"/>
              </a:solidFill>
              <a:uFill>
                <a:solidFill>
                  <a:srgbClr val="ffffff"/>
                </a:solidFill>
              </a:uFill>
              <a:latin typeface="Arial"/>
            </a:endParaRPr>
          </a:p>
        </p:txBody>
      </p:sp>
      <p:sp>
        <p:nvSpPr>
          <p:cNvPr id="491" name="CustomShape 8"/>
          <p:cNvSpPr/>
          <p:nvPr/>
        </p:nvSpPr>
        <p:spPr>
          <a:xfrm>
            <a:off x="4849560" y="4293000"/>
            <a:ext cx="3885840" cy="639720"/>
          </a:xfrm>
          <a:prstGeom prst="rect">
            <a:avLst/>
          </a:prstGeom>
          <a:solidFill>
            <a:srgbClr val="92d050"/>
          </a:solid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Kürzer, einmalig</a:t>
            </a:r>
            <a:endParaRPr b="0" lang="de-DE" sz="1800" spc="-1" strike="noStrike">
              <a:solidFill>
                <a:srgbClr val="000000"/>
              </a:solidFill>
              <a:uFill>
                <a:solidFill>
                  <a:srgbClr val="ffffff"/>
                </a:solidFill>
              </a:uFill>
              <a:latin typeface="Arial"/>
            </a:endParaRPr>
          </a:p>
        </p:txBody>
      </p:sp>
      <p:sp>
        <p:nvSpPr>
          <p:cNvPr id="492" name="CustomShape 9"/>
          <p:cNvSpPr/>
          <p:nvPr/>
        </p:nvSpPr>
        <p:spPr>
          <a:xfrm>
            <a:off x="673200" y="5221080"/>
            <a:ext cx="7992360" cy="546840"/>
          </a:xfrm>
          <a:prstGeom prst="rect">
            <a:avLst/>
          </a:prstGeom>
          <a:noFill/>
          <a:ln>
            <a:noFill/>
          </a:ln>
        </p:spPr>
        <p:style>
          <a:lnRef idx="0"/>
          <a:fillRef idx="0"/>
          <a:effectRef idx="0"/>
          <a:fontRef idx="minor"/>
        </p:style>
        <p:txBody>
          <a:bodyPr lIns="90000" rIns="90000" tIns="45000" bIns="45000"/>
          <a:p>
            <a:pPr>
              <a:lnSpc>
                <a:spcPct val="100000"/>
              </a:lnSpc>
            </a:pPr>
            <a:r>
              <a:rPr b="1" lang="de-DE" sz="1600" spc="-1" strike="noStrike">
                <a:solidFill>
                  <a:srgbClr val="ff0000"/>
                </a:solidFill>
                <a:uFill>
                  <a:solidFill>
                    <a:srgbClr val="ffffff"/>
                  </a:solidFill>
                </a:uFill>
                <a:latin typeface="Verdana"/>
                <a:ea typeface="Verdana"/>
              </a:rPr>
              <a:t>* </a:t>
            </a:r>
            <a:r>
              <a:rPr b="0" lang="de-DE" sz="1400" spc="-1" strike="noStrike">
                <a:solidFill>
                  <a:srgbClr val="000000"/>
                </a:solidFill>
                <a:uFill>
                  <a:solidFill>
                    <a:srgbClr val="ffffff"/>
                  </a:solidFill>
                </a:uFill>
                <a:latin typeface="Verdana"/>
                <a:ea typeface="Verdana"/>
              </a:rPr>
              <a:t>Erhöht die Wahrscheinlichkeit des Auftretens psychischer Erkrankungen </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Verdana"/>
                <a:ea typeface="Verdana"/>
              </a:rPr>
              <a:t>bei Asylbewerber*innen deutlich.</a:t>
            </a:r>
            <a:endParaRPr b="0" lang="de-DE" sz="1800" spc="-1" strike="noStrike">
              <a:solidFill>
                <a:srgbClr val="000000"/>
              </a:solidFill>
              <a:uFill>
                <a:solidFill>
                  <a:srgbClr val="ffffff"/>
                </a:solidFill>
              </a:uFill>
              <a:latin typeface="Arial"/>
            </a:endParaRPr>
          </a:p>
        </p:txBody>
      </p:sp>
      <p:sp>
        <p:nvSpPr>
          <p:cNvPr id="493" name="TextShape 10"/>
          <p:cNvSpPr txBox="1"/>
          <p:nvPr/>
        </p:nvSpPr>
        <p:spPr>
          <a:xfrm>
            <a:off x="8676360" y="260640"/>
            <a:ext cx="467280" cy="286920"/>
          </a:xfrm>
          <a:prstGeom prst="rect">
            <a:avLst/>
          </a:prstGeom>
          <a:noFill/>
          <a:ln>
            <a:noFill/>
          </a:ln>
        </p:spPr>
        <p:txBody>
          <a:bodyPr anchor="ctr"/>
          <a:p>
            <a:pPr algn="r">
              <a:lnSpc>
                <a:spcPct val="100000"/>
              </a:lnSpc>
            </a:pPr>
            <a:fld id="{5A855A22-A4FD-4714-BB7A-6218C6CA1065}" type="slidenum">
              <a:rPr b="1" lang="de-DE" sz="1000" spc="-1" strike="noStrike">
                <a:solidFill>
                  <a:srgbClr val="8b8b8b"/>
                </a:solidFill>
                <a:uFill>
                  <a:solidFill>
                    <a:srgbClr val="ffffff"/>
                  </a:solidFill>
                </a:uFill>
                <a:latin typeface="Verdana"/>
                <a:ea typeface="Verdana"/>
              </a:rPr>
              <a:t>&lt;Foliennummer&gt;</a:t>
            </a:fld>
            <a:endParaRPr b="0" lang="de-DE" sz="1400" spc="-1" strike="noStrike">
              <a:solidFill>
                <a:srgbClr val="000000"/>
              </a:solidFill>
              <a:uFill>
                <a:solidFill>
                  <a:srgbClr val="ffffff"/>
                </a:solidFill>
              </a:uFill>
              <a:latin typeface="Times New Roman"/>
            </a:endParaRPr>
          </a:p>
        </p:txBody>
      </p:sp>
    </p:spTree>
  </p:cSld>
  <p:transition>
    <p:wipe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1"/>
          <p:cNvSpPr txBox="1"/>
          <p:nvPr/>
        </p:nvSpPr>
        <p:spPr>
          <a:xfrm>
            <a:off x="971640" y="1688400"/>
            <a:ext cx="6624360" cy="483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Traumatisierende und psychosoziale Belastungen im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Heimatland</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Fluchtbedingte Belastungen</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Psychosoziale Belastungen im Aufnahmeland</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495" name="CustomShape 2"/>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Risikofaktoren für psychische Belastungsreaktionen und   Traumatisierungen bei Flüchtlingen</a:t>
            </a:r>
            <a:endParaRPr b="0" lang="de-DE" sz="1800" spc="-1" strike="noStrike">
              <a:solidFill>
                <a:srgbClr val="000000"/>
              </a:solidFill>
              <a:uFill>
                <a:solidFill>
                  <a:srgbClr val="ffffff"/>
                </a:solidFill>
              </a:uFill>
              <a:latin typeface="Arial"/>
            </a:endParaRPr>
          </a:p>
        </p:txBody>
      </p:sp>
      <p:sp>
        <p:nvSpPr>
          <p:cNvPr id="496"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4C585DE7-80A9-494C-A610-426F4669ECA2}"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955080" y="1268640"/>
            <a:ext cx="7288920" cy="4495320"/>
          </a:xfrm>
          <a:prstGeom prst="rect">
            <a:avLst/>
          </a:prstGeom>
          <a:noFill/>
          <a:ln>
            <a:noFill/>
          </a:ln>
        </p:spPr>
        <p:txBody>
          <a:bodyPr/>
          <a:p>
            <a:pPr marL="318960" indent="-318600">
              <a:lnSpc>
                <a:spcPct val="120000"/>
              </a:lnSpc>
            </a:pPr>
            <a:r>
              <a:rPr b="1" lang="de-DE" sz="1600" spc="-1" strike="noStrike">
                <a:solidFill>
                  <a:srgbClr val="000000"/>
                </a:solidFill>
                <a:uFill>
                  <a:solidFill>
                    <a:srgbClr val="ffffff"/>
                  </a:solidFill>
                </a:uFill>
                <a:latin typeface="Verdana"/>
                <a:ea typeface="Verdana"/>
              </a:rPr>
              <a:t>Oftmals Durchleben belastender/(traumatischer) Sequenzen:</a:t>
            </a:r>
            <a:r>
              <a:rPr b="0" lang="de-DE" sz="1500" spc="-1" strike="noStrike">
                <a:solidFill>
                  <a:srgbClr val="000000"/>
                </a:solidFill>
                <a:uFill>
                  <a:solidFill>
                    <a:srgbClr val="ffffff"/>
                  </a:solidFill>
                </a:uFill>
                <a:latin typeface="Arial"/>
                <a:ea typeface="Tahoma"/>
              </a:rPr>
              <a:t>	</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Erfahrungen in den Herkunftsländern:</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Krieg, Gewalt, Haft, Folter, Todesdrohungen, Tod von Familienmitgliedern und Freunden, Diskriminierungserfahrungen</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Belastungen auf der Flucht: </a:t>
            </a:r>
            <a:endParaRPr b="0" lang="de-DE" sz="2900" spc="-1" strike="noStrike">
              <a:solidFill>
                <a:srgbClr val="000000"/>
              </a:solidFill>
              <a:uFill>
                <a:solidFill>
                  <a:srgbClr val="ffffff"/>
                </a:solidFill>
              </a:uFill>
              <a:latin typeface="Tw Cen MT"/>
            </a:endParaRPr>
          </a:p>
          <a:p>
            <a:pPr marL="318960" indent="-318600">
              <a:lnSpc>
                <a:spcPct val="120000"/>
              </a:lnSpc>
            </a:pPr>
            <a:r>
              <a:rPr b="1"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emotionale und körperliche Überforderungen, Krankheiten ohne Zugang zur medizinischen Versorgung, Obdachlosigkeit, Trennung von Familienangehörigen auf der Flucht, Gewalterfahrungen auf der Flucht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p:txBody>
      </p:sp>
      <p:sp>
        <p:nvSpPr>
          <p:cNvPr id="498" name="CustomShape 2"/>
          <p:cNvSpPr/>
          <p:nvPr/>
        </p:nvSpPr>
        <p:spPr>
          <a:xfrm>
            <a:off x="971280" y="268920"/>
            <a:ext cx="835308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Spezielle Situation von Flüchtlingen</a:t>
            </a:r>
            <a:endParaRPr b="0" lang="de-DE" sz="1800" spc="-1" strike="noStrike">
              <a:solidFill>
                <a:srgbClr val="000000"/>
              </a:solidFill>
              <a:uFill>
                <a:solidFill>
                  <a:srgbClr val="ffffff"/>
                </a:solidFill>
              </a:uFill>
              <a:latin typeface="Arial"/>
            </a:endParaRPr>
          </a:p>
        </p:txBody>
      </p:sp>
      <p:sp>
        <p:nvSpPr>
          <p:cNvPr id="499"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115B20E2-7725-4306-A637-67944FE09F8E}"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955080" y="1268640"/>
            <a:ext cx="7504920" cy="4495320"/>
          </a:xfrm>
          <a:prstGeom prst="rect">
            <a:avLst/>
          </a:prstGeom>
          <a:noFill/>
          <a:ln>
            <a:noFill/>
          </a:ln>
        </p:spPr>
        <p:txBody>
          <a:bodyPr/>
          <a:p>
            <a:pPr marL="318960" indent="-318600">
              <a:lnSpc>
                <a:spcPct val="120000"/>
              </a:lnSpc>
            </a:pPr>
            <a:r>
              <a:rPr b="1" lang="de-DE" sz="1600" spc="-1" strike="noStrike">
                <a:solidFill>
                  <a:srgbClr val="000000"/>
                </a:solidFill>
                <a:uFill>
                  <a:solidFill>
                    <a:srgbClr val="ffffff"/>
                  </a:solidFill>
                </a:uFill>
                <a:latin typeface="Verdana"/>
                <a:ea typeface="Verdana"/>
              </a:rPr>
              <a:t>Oftmals Durchleben belastender/(traumatischer) Sequenzen:</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500" spc="-1" strike="noStrike">
                <a:solidFill>
                  <a:srgbClr val="000000"/>
                </a:solidFill>
                <a:uFill>
                  <a:solidFill>
                    <a:srgbClr val="ffffff"/>
                  </a:solidFill>
                </a:uFill>
                <a:latin typeface="Arial"/>
                <a:ea typeface="Tahoma"/>
              </a:rPr>
              <a:t>	</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Aufnahmegesellschaft:</a:t>
            </a:r>
            <a:r>
              <a:rPr b="0" lang="de-DE" sz="1500" spc="-1" strike="noStrike">
                <a:solidFill>
                  <a:srgbClr val="000000"/>
                </a:solidFill>
                <a:uFill>
                  <a:solidFill>
                    <a:srgbClr val="ffffff"/>
                  </a:solidFill>
                </a:uFill>
                <a:latin typeface="Verdana"/>
                <a:ea typeface="Verdana"/>
              </a:rPr>
              <a:t> Rettung, Neubeginn, Hoffnungen, Träume </a:t>
            </a:r>
            <a:r>
              <a:rPr b="0" lang="de-DE" sz="1500" spc="-1" strike="noStrike" u="sng">
                <a:solidFill>
                  <a:srgbClr val="000000"/>
                </a:solidFill>
                <a:uFill>
                  <a:solidFill>
                    <a:srgbClr val="ffffff"/>
                  </a:solidFill>
                </a:uFill>
                <a:latin typeface="Verdana"/>
                <a:ea typeface="Verdana"/>
              </a:rPr>
              <a:t>vs.</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fremd erlebte Welt in Bezug auf Sprache/Schrift, kulturelle Codes, implizite Regeln</a:t>
            </a:r>
            <a:endParaRPr b="0" lang="de-DE" sz="2900" spc="-1" strike="noStrike">
              <a:solidFill>
                <a:srgbClr val="000000"/>
              </a:solidFill>
              <a:uFill>
                <a:solidFill>
                  <a:srgbClr val="ffffff"/>
                </a:solidFill>
              </a:uFill>
              <a:latin typeface="Tw Cen MT"/>
            </a:endParaRPr>
          </a:p>
          <a:p>
            <a:pPr marL="318960" indent="-318600">
              <a:lnSpc>
                <a:spcPct val="120000"/>
              </a:lnSpc>
            </a:pP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Existenzielle Unsicherheit:</a:t>
            </a:r>
            <a:r>
              <a:rPr b="0" lang="de-DE" sz="1500" spc="-1" strike="noStrike">
                <a:solidFill>
                  <a:srgbClr val="000000"/>
                </a:solidFill>
                <a:uFill>
                  <a:solidFill>
                    <a:srgbClr val="ffffff"/>
                  </a:solidFill>
                </a:uFill>
                <a:latin typeface="Verdana"/>
                <a:ea typeface="Verdana"/>
              </a:rPr>
              <a:t> lange Asylverfahren mit Angst vor Abschiebung, unsichere Bleibeperspektive           </a:t>
            </a:r>
            <a:r>
              <a:rPr b="0" lang="de-DE" sz="1500" spc="-1" strike="noStrike" u="sng">
                <a:solidFill>
                  <a:srgbClr val="000000"/>
                </a:solidFill>
                <a:uFill>
                  <a:solidFill>
                    <a:srgbClr val="ffffff"/>
                  </a:solidFill>
                </a:uFill>
                <a:latin typeface="Verdana"/>
                <a:ea typeface="Verdana"/>
              </a:rPr>
              <a:t>plus</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Krankmachende Lebensbedingungen:</a:t>
            </a:r>
            <a:r>
              <a:rPr b="0" lang="de-DE" sz="1500" spc="-1" strike="noStrike">
                <a:solidFill>
                  <a:srgbClr val="000000"/>
                </a:solidFill>
                <a:uFill>
                  <a:solidFill>
                    <a:srgbClr val="ffffff"/>
                  </a:solidFill>
                </a:uFill>
                <a:latin typeface="Verdana"/>
                <a:ea typeface="Verdana"/>
              </a:rPr>
              <a:t> Unterkünfte, fehlende Arbeitserlaubnis bzw. körperlich anstrengende und schlecht bezahlte Jobs/ Tätigkeiten, hoher Anpassungsdruck, Diskriminierungserfahrungen</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500" spc="-1" strike="noStrike" u="sng">
                <a:solidFill>
                  <a:srgbClr val="000000"/>
                </a:solidFill>
                <a:uFill>
                  <a:solidFill>
                    <a:srgbClr val="ffffff"/>
                  </a:solidFill>
                </a:uFill>
                <a:latin typeface="Verdana"/>
                <a:ea typeface="Verdana"/>
              </a:rPr>
              <a:t>Sorge um zurückgelassene Familie/Freunde:</a:t>
            </a:r>
            <a:r>
              <a:rPr b="0" lang="de-DE" sz="1500" spc="-1" strike="noStrike">
                <a:solidFill>
                  <a:srgbClr val="000000"/>
                </a:solidFill>
                <a:uFill>
                  <a:solidFill>
                    <a:srgbClr val="ffffff"/>
                  </a:solidFill>
                </a:uFill>
                <a:latin typeface="Verdana"/>
                <a:ea typeface="Verdana"/>
              </a:rPr>
              <a:t> Auftrag der Versorgung der Familie (oft nicht erfüllbar), evtl. eigene Überlebensschuld</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p:txBody>
      </p:sp>
      <p:sp>
        <p:nvSpPr>
          <p:cNvPr id="501" name="CustomShape 2"/>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7FCF1CD0-A7F1-44C4-93C9-69708A6F5264}"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
        <p:nvSpPr>
          <p:cNvPr id="502" name="CustomShape 3"/>
          <p:cNvSpPr/>
          <p:nvPr/>
        </p:nvSpPr>
        <p:spPr>
          <a:xfrm>
            <a:off x="971280" y="268920"/>
            <a:ext cx="835308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Spezielle Situation von Flüchtlingen</a:t>
            </a:r>
            <a:endParaRPr b="0" lang="de-DE" sz="1800" spc="-1" strike="noStrike">
              <a:solidFill>
                <a:srgbClr val="000000"/>
              </a:solidFill>
              <a:uFill>
                <a:solidFill>
                  <a:srgbClr val="ffffff"/>
                </a:solidFill>
              </a:uFill>
              <a:latin typeface="Arial"/>
            </a:endParaRPr>
          </a:p>
        </p:txBody>
      </p:sp>
    </p:spTree>
  </p:cSld>
  <p:transition>
    <p:wipe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TextShape 1"/>
          <p:cNvSpPr txBox="1"/>
          <p:nvPr/>
        </p:nvSpPr>
        <p:spPr>
          <a:xfrm>
            <a:off x="955080" y="1268640"/>
            <a:ext cx="7288920" cy="4495320"/>
          </a:xfrm>
          <a:prstGeom prst="rect">
            <a:avLst/>
          </a:prstGeom>
          <a:noFill/>
          <a:ln>
            <a:noFill/>
          </a:ln>
        </p:spPr>
        <p:txBody>
          <a:bodyPr/>
          <a:p>
            <a:pPr marL="318960" indent="-318600">
              <a:lnSpc>
                <a:spcPct val="120000"/>
              </a:lnSpc>
            </a:pPr>
            <a:r>
              <a:rPr b="0" lang="de-DE" sz="1400" spc="-1" strike="noStrike" u="sng">
                <a:solidFill>
                  <a:srgbClr val="000000"/>
                </a:solidFill>
                <a:uFill>
                  <a:solidFill>
                    <a:srgbClr val="ffffff"/>
                  </a:solidFill>
                </a:uFill>
                <a:latin typeface="Verdana"/>
                <a:ea typeface="Verdana"/>
              </a:rPr>
              <a:t>Von zentraler Bedeutung:</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1" lang="de-DE" sz="1600" spc="-1" strike="noStrike">
                <a:solidFill>
                  <a:srgbClr val="000000"/>
                </a:solidFill>
                <a:uFill>
                  <a:solidFill>
                    <a:srgbClr val="ffffff"/>
                  </a:solidFill>
                </a:uFill>
                <a:latin typeface="Verdana"/>
                <a:ea typeface="Verdana"/>
              </a:rPr>
              <a:t>Verlusterfahrungen </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Heimat, vertrautes Umfeld</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Beziehungen: Familie, Freunde</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Sprache</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Beruf</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Stellung in der Familie, evtl. sozialer Status</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Anerkennung </a:t>
            </a:r>
            <a:endParaRPr b="0" lang="de-DE" sz="2000" spc="-1" strike="noStrike">
              <a:solidFill>
                <a:srgbClr val="000000"/>
              </a:solidFill>
              <a:uFill>
                <a:solidFill>
                  <a:srgbClr val="ffffff"/>
                </a:solidFill>
              </a:uFill>
              <a:latin typeface="Tw Cen MT"/>
            </a:endParaRPr>
          </a:p>
          <a:p>
            <a:pPr lvl="4" marL="1828800" indent="-228240">
              <a:lnSpc>
                <a:spcPct val="10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a:t>
            </a:r>
            <a:r>
              <a:rPr b="0" lang="de-DE" sz="1600" spc="-1" strike="noStrike">
                <a:solidFill>
                  <a:srgbClr val="000000"/>
                </a:solidFill>
                <a:uFill>
                  <a:solidFill>
                    <a:srgbClr val="ffffff"/>
                  </a:solidFill>
                </a:uFill>
                <a:latin typeface="Verdana"/>
                <a:ea typeface="Verdana"/>
              </a:rPr>
              <a:t>Platz auf der Welt“, ….</a:t>
            </a:r>
            <a:r>
              <a:rPr b="0" lang="de-DE" sz="1600" spc="-1" strike="noStrike">
                <a:solidFill>
                  <a:srgbClr val="000000"/>
                </a:solidFill>
                <a:uFill>
                  <a:solidFill>
                    <a:srgbClr val="ffffff"/>
                  </a:solidFill>
                </a:uFill>
                <a:latin typeface="Verdana"/>
                <a:ea typeface="Verdana"/>
              </a:rPr>
              <a:t>	</a:t>
            </a:r>
            <a:endParaRPr b="0" lang="de-DE" sz="20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504" name="CustomShape 2"/>
          <p:cNvSpPr/>
          <p:nvPr/>
        </p:nvSpPr>
        <p:spPr>
          <a:xfrm>
            <a:off x="971280" y="268920"/>
            <a:ext cx="835308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Spezielle Situation von Flüchtlingen</a:t>
            </a:r>
            <a:endParaRPr b="0" lang="de-DE" sz="1800" spc="-1" strike="noStrike">
              <a:solidFill>
                <a:srgbClr val="000000"/>
              </a:solidFill>
              <a:uFill>
                <a:solidFill>
                  <a:srgbClr val="ffffff"/>
                </a:solidFill>
              </a:uFill>
              <a:latin typeface="Arial"/>
            </a:endParaRPr>
          </a:p>
        </p:txBody>
      </p:sp>
      <p:sp>
        <p:nvSpPr>
          <p:cNvPr id="505"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82325257-72BD-4238-A11A-780820BD77C5}"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1"/>
          <p:cNvSpPr txBox="1"/>
          <p:nvPr/>
        </p:nvSpPr>
        <p:spPr>
          <a:xfrm>
            <a:off x="972720" y="1268640"/>
            <a:ext cx="6767280" cy="4495320"/>
          </a:xfrm>
          <a:prstGeom prst="rect">
            <a:avLst/>
          </a:prstGeom>
          <a:noFill/>
          <a:ln>
            <a:noFill/>
          </a:ln>
        </p:spPr>
        <p:txBody>
          <a:bodyPr/>
          <a:p>
            <a:pPr marL="318960" indent="-318600">
              <a:lnSpc>
                <a:spcPct val="100000"/>
              </a:lnSpc>
            </a:pPr>
            <a:endParaRPr b="0" lang="de-DE" sz="2900" spc="-1" strike="noStrike">
              <a:solidFill>
                <a:srgbClr val="000000"/>
              </a:solidFill>
              <a:uFill>
                <a:solidFill>
                  <a:srgbClr val="ffffff"/>
                </a:solidFill>
              </a:uFill>
              <a:latin typeface="Tw Cen MT"/>
            </a:endParaRPr>
          </a:p>
          <a:p>
            <a:pPr marL="318960" indent="-318600">
              <a:lnSpc>
                <a:spcPct val="120000"/>
              </a:lnSpc>
            </a:pPr>
            <a:r>
              <a:rPr b="1" lang="de-DE" sz="1500" spc="-1" strike="noStrike">
                <a:solidFill>
                  <a:srgbClr val="000000"/>
                </a:solidFill>
                <a:uFill>
                  <a:solidFill>
                    <a:srgbClr val="ffffff"/>
                  </a:solidFill>
                </a:uFill>
                <a:latin typeface="Verdana"/>
                <a:ea typeface="Verdana"/>
              </a:rPr>
              <a:t>Hauptunterschiede zu früheren Patient*innengruppen</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marL="318960" indent="-318600">
              <a:lnSpc>
                <a:spcPct val="120000"/>
              </a:lnSpc>
              <a:buBlip>
                <a:blip r:embed="rId1"/>
              </a:buBlip>
            </a:pPr>
            <a:r>
              <a:rPr b="0" lang="de-DE" sz="1500" spc="-1" strike="noStrike">
                <a:solidFill>
                  <a:srgbClr val="32525d"/>
                </a:solidFill>
                <a:uFill>
                  <a:solidFill>
                    <a:srgbClr val="ffffff"/>
                  </a:solidFill>
                </a:uFill>
                <a:latin typeface="Verdana"/>
                <a:ea typeface="Verdana"/>
              </a:rPr>
              <a:t>komplexe und langandauernde Fluchtwege mit hohen körperlichen Belastungen</a:t>
            </a:r>
            <a:endParaRPr b="0" lang="de-DE" sz="2900" spc="-1" strike="noStrike">
              <a:solidFill>
                <a:srgbClr val="000000"/>
              </a:solidFill>
              <a:uFill>
                <a:solidFill>
                  <a:srgbClr val="ffffff"/>
                </a:solidFill>
              </a:uFill>
              <a:latin typeface="Tw Cen MT"/>
            </a:endParaRPr>
          </a:p>
          <a:p>
            <a:pPr marL="318960" indent="-318600">
              <a:lnSpc>
                <a:spcPct val="120000"/>
              </a:lnSpc>
              <a:buBlip>
                <a:blip r:embed="rId2"/>
              </a:buBlip>
            </a:pPr>
            <a:r>
              <a:rPr b="0" lang="de-DE" sz="1500" spc="-1" strike="noStrike">
                <a:solidFill>
                  <a:srgbClr val="32525d"/>
                </a:solidFill>
                <a:uFill>
                  <a:solidFill>
                    <a:srgbClr val="ffffff"/>
                  </a:solidFill>
                </a:uFill>
                <a:latin typeface="Verdana"/>
                <a:ea typeface="Verdana"/>
              </a:rPr>
              <a:t>Dauer von (vorherigen) Inhaftierungen/Foltererfahrungen</a:t>
            </a:r>
            <a:endParaRPr b="0" lang="de-DE" sz="2900" spc="-1" strike="noStrike">
              <a:solidFill>
                <a:srgbClr val="000000"/>
              </a:solidFill>
              <a:uFill>
                <a:solidFill>
                  <a:srgbClr val="ffffff"/>
                </a:solidFill>
              </a:uFill>
              <a:latin typeface="Tw Cen MT"/>
            </a:endParaRPr>
          </a:p>
          <a:p>
            <a:pPr marL="318960" indent="-318600">
              <a:lnSpc>
                <a:spcPct val="120000"/>
              </a:lnSpc>
              <a:buBlip>
                <a:blip r:embed="rId3"/>
              </a:buBlip>
            </a:pPr>
            <a:r>
              <a:rPr b="0" lang="de-DE" sz="1500" spc="-1" strike="noStrike">
                <a:solidFill>
                  <a:srgbClr val="32525d"/>
                </a:solidFill>
                <a:uFill>
                  <a:solidFill>
                    <a:srgbClr val="ffffff"/>
                  </a:solidFill>
                </a:uFill>
                <a:latin typeface="Verdana"/>
                <a:ea typeface="Verdana"/>
              </a:rPr>
              <a:t>zunehmend (junge) Männer – früher mehr weibliche Patient*innen</a:t>
            </a:r>
            <a:endParaRPr b="0" lang="de-DE" sz="2900" spc="-1" strike="noStrike">
              <a:solidFill>
                <a:srgbClr val="000000"/>
              </a:solidFill>
              <a:uFill>
                <a:solidFill>
                  <a:srgbClr val="ffffff"/>
                </a:solidFill>
              </a:uFill>
              <a:latin typeface="Tw Cen MT"/>
            </a:endParaRPr>
          </a:p>
          <a:p>
            <a:pPr marL="318960" indent="-318600">
              <a:lnSpc>
                <a:spcPct val="120000"/>
              </a:lnSpc>
              <a:buBlip>
                <a:blip r:embed="rId4"/>
              </a:buBlip>
            </a:pPr>
            <a:r>
              <a:rPr b="0" lang="de-DE" sz="1500" spc="-1" strike="noStrike">
                <a:solidFill>
                  <a:srgbClr val="32525d"/>
                </a:solidFill>
                <a:uFill>
                  <a:solidFill>
                    <a:srgbClr val="ffffff"/>
                  </a:solidFill>
                </a:uFill>
                <a:latin typeface="Verdana"/>
                <a:ea typeface="Verdana"/>
              </a:rPr>
              <a:t>Trennung von Familien, aktuell: massiv erschwerter Familiennachzug</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507" name="CustomShape 2"/>
          <p:cNvSpPr/>
          <p:nvPr/>
        </p:nvSpPr>
        <p:spPr>
          <a:xfrm>
            <a:off x="955080" y="6228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Flüchtlingspatient*innen</a:t>
            </a:r>
            <a:r>
              <a:rPr b="1" lang="de-DE" sz="1500" spc="-1" strike="noStrike">
                <a:solidFill>
                  <a:srgbClr val="0070c0"/>
                </a:solidFill>
                <a:uFill>
                  <a:solidFill>
                    <a:srgbClr val="ffffff"/>
                  </a:solidFill>
                </a:uFill>
                <a:latin typeface="Verdana"/>
                <a:ea typeface="Verdana"/>
              </a:rPr>
              <a:t>
</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
        <p:nvSpPr>
          <p:cNvPr id="508"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0E565E75-D51D-465C-8484-8AAEA6FCADFE}"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955080" y="1268640"/>
            <a:ext cx="6856920" cy="4495320"/>
          </a:xfrm>
          <a:prstGeom prst="rect">
            <a:avLst/>
          </a:prstGeom>
          <a:noFill/>
          <a:ln>
            <a:noFill/>
          </a:ln>
        </p:spPr>
        <p:txBody>
          <a:bodyPr/>
          <a:p>
            <a:pPr marL="318960" indent="-318600">
              <a:lnSpc>
                <a:spcPct val="110000"/>
              </a:lnSpc>
              <a:buClr>
                <a:srgbClr val="ccaf0a"/>
              </a:buClr>
              <a:buFont typeface="Wingdings" charset="2"/>
              <a:buChar char=""/>
            </a:pPr>
            <a:r>
              <a:rPr b="1" lang="de-DE" sz="1600" spc="-1" strike="noStrike">
                <a:solidFill>
                  <a:srgbClr val="000000"/>
                </a:solidFill>
                <a:uFill>
                  <a:solidFill>
                    <a:srgbClr val="ffffff"/>
                  </a:solidFill>
                </a:uFill>
                <a:latin typeface="Verdana"/>
                <a:ea typeface="Verdana"/>
              </a:rPr>
              <a:t>Traumatisierung: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Zusammenwirken von Ereignis-, Risiko- und Schutzfaktoren</a:t>
            </a:r>
            <a:endParaRPr b="0" lang="de-DE" sz="2900" spc="-1" strike="noStrike">
              <a:solidFill>
                <a:srgbClr val="000000"/>
              </a:solidFill>
              <a:uFill>
                <a:solidFill>
                  <a:srgbClr val="ffffff"/>
                </a:solidFill>
              </a:uFill>
              <a:latin typeface="Tw Cen MT"/>
            </a:endParaRPr>
          </a:p>
          <a:p>
            <a:pPr marL="318960" indent="-318600">
              <a:lnSpc>
                <a:spcPct val="110000"/>
              </a:lnSpc>
            </a:pP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1" lang="de-DE" sz="1500" spc="-1" strike="noStrike">
                <a:solidFill>
                  <a:srgbClr val="000000"/>
                </a:solidFill>
                <a:uFill>
                  <a:solidFill>
                    <a:srgbClr val="ffffff"/>
                  </a:solidFill>
                </a:uFill>
                <a:latin typeface="Verdana"/>
                <a:ea typeface="Verdana"/>
              </a:rPr>
              <a:t>Ereignis: </a:t>
            </a:r>
            <a:r>
              <a:rPr b="0" lang="de-DE" sz="1500" spc="-1" strike="noStrike">
                <a:solidFill>
                  <a:srgbClr val="000000"/>
                </a:solidFill>
                <a:uFill>
                  <a:solidFill>
                    <a:srgbClr val="ffffff"/>
                  </a:solidFill>
                </a:uFill>
                <a:latin typeface="Verdana"/>
                <a:ea typeface="Verdana"/>
              </a:rPr>
              <a:t>was? wie lange? wie oft?</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1" lang="de-DE" sz="1500" spc="-1" strike="noStrike">
                <a:solidFill>
                  <a:srgbClr val="000000"/>
                </a:solidFill>
                <a:uFill>
                  <a:solidFill>
                    <a:srgbClr val="ffffff"/>
                  </a:solidFill>
                </a:uFill>
                <a:latin typeface="Verdana"/>
                <a:ea typeface="Verdana"/>
              </a:rPr>
              <a:t>Risiko: </a:t>
            </a:r>
            <a:r>
              <a:rPr b="0" lang="de-DE" sz="1500" spc="-1" strike="noStrike">
                <a:solidFill>
                  <a:srgbClr val="000000"/>
                </a:solidFill>
                <a:uFill>
                  <a:solidFill>
                    <a:srgbClr val="ffffff"/>
                  </a:solidFill>
                </a:uFill>
                <a:latin typeface="Verdana"/>
                <a:ea typeface="Verdana"/>
              </a:rPr>
              <a:t>was war vorher? wie alt/wie jung? wie war es früher?</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1" lang="de-DE" sz="1500" spc="-1" strike="noStrike">
                <a:solidFill>
                  <a:srgbClr val="000000"/>
                </a:solidFill>
                <a:uFill>
                  <a:solidFill>
                    <a:srgbClr val="ffffff"/>
                  </a:solidFill>
                </a:uFill>
                <a:latin typeface="Verdana"/>
                <a:ea typeface="Verdana"/>
              </a:rPr>
              <a:t>Schutz: </a:t>
            </a:r>
            <a:r>
              <a:rPr b="0" lang="de-DE" sz="1500" spc="-1" strike="noStrike">
                <a:solidFill>
                  <a:srgbClr val="000000"/>
                </a:solidFill>
                <a:uFill>
                  <a:solidFill>
                    <a:srgbClr val="ffffff"/>
                  </a:solidFill>
                </a:uFill>
                <a:latin typeface="Verdana"/>
                <a:ea typeface="Verdana"/>
              </a:rPr>
              <a:t>wen oder was gab/gibt es Hilfreiches?</a:t>
            </a:r>
            <a:endParaRPr b="0" lang="de-DE" sz="2900" spc="-1" strike="noStrike">
              <a:solidFill>
                <a:srgbClr val="000000"/>
              </a:solidFill>
              <a:uFill>
                <a:solidFill>
                  <a:srgbClr val="ffffff"/>
                </a:solidFill>
              </a:uFill>
              <a:latin typeface="Tw Cen MT"/>
            </a:endParaRPr>
          </a:p>
          <a:p>
            <a:pPr lvl="1" marL="639720" indent="-272520">
              <a:lnSpc>
                <a:spcPct val="90000"/>
              </a:lnSpc>
              <a:buClr>
                <a:srgbClr val="6ea0b0"/>
              </a:buClr>
              <a:buSzPct val="70000"/>
              <a:buFont typeface="Wingdings 2" charset="2"/>
              <a:buChar char=""/>
            </a:pPr>
            <a:r>
              <a:rPr b="0" lang="de-DE" sz="1500" spc="-1" strike="noStrike">
                <a:solidFill>
                  <a:srgbClr val="000000"/>
                </a:solidFill>
                <a:uFill>
                  <a:solidFill>
                    <a:srgbClr val="ffffff"/>
                  </a:solidFill>
                </a:uFill>
                <a:latin typeface="Verdana"/>
                <a:ea typeface="Verdana"/>
              </a:rPr>
              <a:t>Soziale Unterstützung</a:t>
            </a:r>
            <a:endParaRPr b="0" lang="de-DE" sz="2300" spc="-1" strike="noStrike">
              <a:solidFill>
                <a:srgbClr val="000000"/>
              </a:solidFill>
              <a:uFill>
                <a:solidFill>
                  <a:srgbClr val="ffffff"/>
                </a:solidFill>
              </a:uFill>
              <a:latin typeface="Tw Cen MT"/>
            </a:endParaRPr>
          </a:p>
          <a:p>
            <a:pPr lvl="1" marL="639720" indent="-272520">
              <a:lnSpc>
                <a:spcPct val="90000"/>
              </a:lnSpc>
              <a:buClr>
                <a:srgbClr val="6ea0b0"/>
              </a:buClr>
              <a:buSzPct val="70000"/>
              <a:buFont typeface="Wingdings 2" charset="2"/>
              <a:buChar char=""/>
            </a:pPr>
            <a:r>
              <a:rPr b="0" lang="de-DE" sz="1500" spc="-1" strike="noStrike">
                <a:solidFill>
                  <a:srgbClr val="000000"/>
                </a:solidFill>
                <a:uFill>
                  <a:solidFill>
                    <a:srgbClr val="ffffff"/>
                  </a:solidFill>
                </a:uFill>
                <a:latin typeface="Verdana"/>
                <a:ea typeface="Verdana"/>
              </a:rPr>
              <a:t>Persönliche Kompetenzen und Haltungen, z.B.</a:t>
            </a:r>
            <a:endParaRPr b="0" lang="de-DE" sz="2300" spc="-1" strike="noStrike">
              <a:solidFill>
                <a:srgbClr val="000000"/>
              </a:solidFill>
              <a:uFill>
                <a:solidFill>
                  <a:srgbClr val="ffffff"/>
                </a:solidFill>
              </a:uFill>
              <a:latin typeface="Tw Cen MT"/>
            </a:endParaRPr>
          </a:p>
          <a:p>
            <a:pPr lvl="2" marL="914400" indent="-228240">
              <a:lnSpc>
                <a:spcPct val="90000"/>
              </a:lnSpc>
              <a:buClr>
                <a:srgbClr val="ccaf0a"/>
              </a:buClr>
              <a:buSzPct val="75000"/>
              <a:buFont typeface="Wingdings" charset="2"/>
              <a:buChar char=""/>
            </a:pPr>
            <a:r>
              <a:rPr b="0" lang="de-DE" sz="1500" spc="-1" strike="noStrike">
                <a:solidFill>
                  <a:srgbClr val="000000"/>
                </a:solidFill>
                <a:uFill>
                  <a:solidFill>
                    <a:srgbClr val="ffffff"/>
                  </a:solidFill>
                </a:uFill>
                <a:latin typeface="Verdana"/>
                <a:ea typeface="Verdana"/>
              </a:rPr>
              <a:t>positive Lebenseinstellung</a:t>
            </a:r>
            <a:endParaRPr b="0" lang="de-DE" sz="2000" spc="-1" strike="noStrike">
              <a:solidFill>
                <a:srgbClr val="000000"/>
              </a:solidFill>
              <a:uFill>
                <a:solidFill>
                  <a:srgbClr val="ffffff"/>
                </a:solidFill>
              </a:uFill>
              <a:latin typeface="Tw Cen MT"/>
            </a:endParaRPr>
          </a:p>
          <a:p>
            <a:pPr lvl="2" marL="914400" indent="-228240">
              <a:lnSpc>
                <a:spcPct val="90000"/>
              </a:lnSpc>
              <a:buClr>
                <a:srgbClr val="ccaf0a"/>
              </a:buClr>
              <a:buSzPct val="75000"/>
              <a:buFont typeface="Wingdings" charset="2"/>
              <a:buChar char=""/>
            </a:pPr>
            <a:r>
              <a:rPr b="0" lang="de-DE" sz="1500" spc="-1" strike="noStrike">
                <a:solidFill>
                  <a:srgbClr val="000000"/>
                </a:solidFill>
                <a:uFill>
                  <a:solidFill>
                    <a:srgbClr val="ffffff"/>
                  </a:solidFill>
                </a:uFill>
                <a:latin typeface="Verdana"/>
                <a:ea typeface="Verdana"/>
              </a:rPr>
              <a:t>Religiösität</a:t>
            </a:r>
            <a:endParaRPr b="0" lang="de-DE" sz="2000" spc="-1" strike="noStrike">
              <a:solidFill>
                <a:srgbClr val="000000"/>
              </a:solidFill>
              <a:uFill>
                <a:solidFill>
                  <a:srgbClr val="ffffff"/>
                </a:solidFill>
              </a:uFill>
              <a:latin typeface="Tw Cen MT"/>
            </a:endParaRPr>
          </a:p>
          <a:p>
            <a:pPr lvl="2" marL="914400" indent="-228240">
              <a:lnSpc>
                <a:spcPct val="90000"/>
              </a:lnSpc>
              <a:buClr>
                <a:srgbClr val="ccaf0a"/>
              </a:buClr>
              <a:buSzPct val="75000"/>
              <a:buFont typeface="Wingdings" charset="2"/>
              <a:buChar char=""/>
            </a:pPr>
            <a:r>
              <a:rPr b="0" lang="de-DE" sz="1500" spc="-1" strike="noStrike">
                <a:solidFill>
                  <a:srgbClr val="000000"/>
                </a:solidFill>
                <a:uFill>
                  <a:solidFill>
                    <a:srgbClr val="ffffff"/>
                  </a:solidFill>
                </a:uFill>
                <a:latin typeface="Verdana"/>
                <a:ea typeface="Verdana"/>
              </a:rPr>
              <a:t>kognitive Fähigkeiten</a:t>
            </a:r>
            <a:endParaRPr b="0" lang="de-DE" sz="2000" spc="-1" strike="noStrike">
              <a:solidFill>
                <a:srgbClr val="000000"/>
              </a:solidFill>
              <a:uFill>
                <a:solidFill>
                  <a:srgbClr val="ffffff"/>
                </a:solidFill>
              </a:uFill>
              <a:latin typeface="Tw Cen MT"/>
            </a:endParaRPr>
          </a:p>
          <a:p>
            <a:pPr lvl="2" marL="914400" indent="-228240">
              <a:lnSpc>
                <a:spcPct val="90000"/>
              </a:lnSpc>
              <a:buClr>
                <a:srgbClr val="ccaf0a"/>
              </a:buClr>
              <a:buSzPct val="75000"/>
              <a:buFont typeface="Wingdings" charset="2"/>
              <a:buChar char=""/>
            </a:pPr>
            <a:r>
              <a:rPr b="0" lang="de-DE" sz="1500" spc="-1" strike="noStrike">
                <a:solidFill>
                  <a:srgbClr val="000000"/>
                </a:solidFill>
                <a:uFill>
                  <a:solidFill>
                    <a:srgbClr val="ffffff"/>
                  </a:solidFill>
                </a:uFill>
                <a:latin typeface="Verdana"/>
                <a:ea typeface="Verdana"/>
              </a:rPr>
              <a:t>aktive Bewältigungsstrategien</a:t>
            </a:r>
            <a:endParaRPr b="0" lang="de-DE" sz="2000" spc="-1" strike="noStrike">
              <a:solidFill>
                <a:srgbClr val="000000"/>
              </a:solidFill>
              <a:uFill>
                <a:solidFill>
                  <a:srgbClr val="ffffff"/>
                </a:solidFill>
              </a:uFill>
              <a:latin typeface="Tw Cen MT"/>
            </a:endParaRPr>
          </a:p>
          <a:p>
            <a:pPr lvl="2" marL="914400" indent="-228240">
              <a:lnSpc>
                <a:spcPct val="90000"/>
              </a:lnSpc>
              <a:buClr>
                <a:srgbClr val="ccaf0a"/>
              </a:buClr>
              <a:buSzPct val="75000"/>
              <a:buFont typeface="Wingdings" charset="2"/>
              <a:buChar char=""/>
            </a:pPr>
            <a:r>
              <a:rPr b="0" lang="de-DE" sz="1500" spc="-1" strike="noStrike">
                <a:solidFill>
                  <a:srgbClr val="000000"/>
                </a:solidFill>
                <a:uFill>
                  <a:solidFill>
                    <a:srgbClr val="ffffff"/>
                  </a:solidFill>
                </a:uFill>
                <a:latin typeface="Verdana"/>
                <a:ea typeface="Verdana"/>
              </a:rPr>
              <a:t>Kohärenz</a:t>
            </a:r>
            <a:endParaRPr b="0" lang="de-DE" sz="2000" spc="-1" strike="noStrike">
              <a:solidFill>
                <a:srgbClr val="000000"/>
              </a:solidFill>
              <a:uFill>
                <a:solidFill>
                  <a:srgbClr val="ffffff"/>
                </a:solidFill>
              </a:uFill>
              <a:latin typeface="Tw Cen MT"/>
            </a:endParaRPr>
          </a:p>
          <a:p>
            <a:pPr marL="318960" indent="-318600">
              <a:lnSpc>
                <a:spcPct val="11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510" name="CustomShape 2"/>
          <p:cNvSpPr/>
          <p:nvPr/>
        </p:nvSpPr>
        <p:spPr>
          <a:xfrm>
            <a:off x="971640" y="-2736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Spezielle Situation von Flüchtlingen</a:t>
            </a:r>
            <a:endParaRPr b="0" lang="de-DE" sz="1800" spc="-1" strike="noStrike">
              <a:solidFill>
                <a:srgbClr val="000000"/>
              </a:solidFill>
              <a:uFill>
                <a:solidFill>
                  <a:srgbClr val="ffffff"/>
                </a:solidFill>
              </a:uFill>
              <a:latin typeface="Arial"/>
            </a:endParaRPr>
          </a:p>
        </p:txBody>
      </p:sp>
      <p:sp>
        <p:nvSpPr>
          <p:cNvPr id="511"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0DF81BC5-182A-431C-A107-8E5549417BF3}"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Shape 1"/>
          <p:cNvSpPr txBox="1"/>
          <p:nvPr/>
        </p:nvSpPr>
        <p:spPr>
          <a:xfrm>
            <a:off x="955080" y="1268640"/>
            <a:ext cx="8152920" cy="4495320"/>
          </a:xfrm>
          <a:prstGeom prst="rect">
            <a:avLst/>
          </a:prstGeom>
          <a:noFill/>
          <a:ln>
            <a:noFill/>
          </a:ln>
        </p:spPr>
        <p:txBody>
          <a:bodyPr/>
          <a:p>
            <a:pPr marL="318960" indent="-318600">
              <a:lnSpc>
                <a:spcPct val="100000"/>
              </a:lnSpc>
            </a:pPr>
            <a:endParaRPr b="0" lang="de-DE" sz="2900" spc="-1" strike="noStrike">
              <a:solidFill>
                <a:srgbClr val="000000"/>
              </a:solidFill>
              <a:uFill>
                <a:solidFill>
                  <a:srgbClr val="ffffff"/>
                </a:solidFill>
              </a:uFill>
              <a:latin typeface="Tw Cen MT"/>
            </a:endParaRPr>
          </a:p>
          <a:p>
            <a:pPr marL="318960" indent="-318600">
              <a:lnSpc>
                <a:spcPct val="110000"/>
              </a:lnSpc>
              <a:buClr>
                <a:srgbClr val="ccaf0a"/>
              </a:buClr>
              <a:buFont typeface="Wingdings" charset="2"/>
              <a:buChar char=""/>
            </a:pPr>
            <a:r>
              <a:rPr b="1" lang="de-DE" sz="1600" spc="-1" strike="noStrike">
                <a:solidFill>
                  <a:srgbClr val="000000"/>
                </a:solidFill>
                <a:uFill>
                  <a:solidFill>
                    <a:srgbClr val="ffffff"/>
                  </a:solidFill>
                </a:uFill>
                <a:latin typeface="Verdana"/>
                <a:ea typeface="Verdana"/>
              </a:rPr>
              <a:t>Normale Stressreaktion:</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6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Mobilisierung von Energie zur </a:t>
            </a:r>
            <a:r>
              <a:rPr b="0" lang="de-DE" sz="1500" spc="-1" strike="noStrike" u="sng">
                <a:solidFill>
                  <a:srgbClr val="000000"/>
                </a:solidFill>
                <a:uFill>
                  <a:solidFill>
                    <a:srgbClr val="ffffff"/>
                  </a:solidFill>
                </a:uFill>
                <a:latin typeface="Verdana"/>
                <a:ea typeface="Verdana"/>
              </a:rPr>
              <a:t>Bewältigung</a:t>
            </a:r>
            <a:r>
              <a:rPr b="0" lang="de-DE" sz="1500" spc="-1" strike="noStrike">
                <a:solidFill>
                  <a:srgbClr val="000000"/>
                </a:solidFill>
                <a:uFill>
                  <a:solidFill>
                    <a:srgbClr val="ffffff"/>
                  </a:solidFill>
                </a:uFill>
                <a:latin typeface="Verdana"/>
                <a:ea typeface="Verdana"/>
              </a:rPr>
              <a:t> der Bedrohung:</a:t>
            </a:r>
            <a:endParaRPr b="0" lang="de-DE" sz="2900" spc="-1" strike="noStrike">
              <a:solidFill>
                <a:srgbClr val="000000"/>
              </a:solidFill>
              <a:uFill>
                <a:solidFill>
                  <a:srgbClr val="ffffff"/>
                </a:solidFill>
              </a:uFill>
              <a:latin typeface="Tw Cen MT"/>
            </a:endParaRPr>
          </a:p>
          <a:p>
            <a:pPr marL="318960" indent="-318600">
              <a:lnSpc>
                <a:spcPct val="110000"/>
              </a:lnSpc>
            </a:pPr>
            <a:r>
              <a:rPr b="1" lang="de-DE" sz="1500" spc="-1" strike="noStrike">
                <a:solidFill>
                  <a:srgbClr val="0070c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Kampf – Flucht – Reaktion</a:t>
            </a:r>
            <a:r>
              <a:rPr b="0" lang="de-DE" sz="1500" spc="-1" strike="noStrike">
                <a:solidFill>
                  <a:srgbClr val="000000"/>
                </a:solidFill>
                <a:uFill>
                  <a:solidFill>
                    <a:srgbClr val="ffffff"/>
                  </a:solidFill>
                </a:uFill>
                <a:latin typeface="Verdana"/>
                <a:ea typeface="Verdana"/>
              </a:rPr>
              <a:t> (Cannon, 1932)</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danach: Bewältigung/</a:t>
            </a:r>
            <a:r>
              <a:rPr b="0" lang="de-DE" sz="1500" spc="-1" strike="noStrike" u="sng">
                <a:solidFill>
                  <a:srgbClr val="000000"/>
                </a:solidFill>
                <a:uFill>
                  <a:solidFill>
                    <a:srgbClr val="ffffff"/>
                  </a:solidFill>
                </a:uFill>
                <a:latin typeface="Verdana"/>
                <a:ea typeface="Verdana"/>
              </a:rPr>
              <a:t>Erholung</a:t>
            </a:r>
            <a:r>
              <a:rPr b="0" lang="de-DE" sz="15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513" name="CustomShape 2"/>
          <p:cNvSpPr/>
          <p:nvPr/>
        </p:nvSpPr>
        <p:spPr>
          <a:xfrm>
            <a:off x="955080" y="-972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Was passiert in der traumatischen Situation?</a:t>
            </a:r>
            <a:endParaRPr b="0" lang="de-DE" sz="1800" spc="-1" strike="noStrike">
              <a:solidFill>
                <a:srgbClr val="000000"/>
              </a:solidFill>
              <a:uFill>
                <a:solidFill>
                  <a:srgbClr val="ffffff"/>
                </a:solidFill>
              </a:uFill>
              <a:latin typeface="Arial"/>
            </a:endParaRPr>
          </a:p>
        </p:txBody>
      </p:sp>
      <p:sp>
        <p:nvSpPr>
          <p:cNvPr id="514"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0B65749B-43C7-4604-BD74-73F2E474B103}"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1"/>
          <p:cNvSpPr txBox="1"/>
          <p:nvPr/>
        </p:nvSpPr>
        <p:spPr>
          <a:xfrm>
            <a:off x="937440" y="1268640"/>
            <a:ext cx="7018560" cy="4495320"/>
          </a:xfrm>
          <a:prstGeom prst="rect">
            <a:avLst/>
          </a:prstGeom>
          <a:noFill/>
          <a:ln>
            <a:noFill/>
          </a:ln>
        </p:spPr>
        <p:txBody>
          <a:bodyPr/>
          <a:p>
            <a:pPr marL="318960" indent="-318600">
              <a:lnSpc>
                <a:spcPct val="110000"/>
              </a:lnSpc>
              <a:buClr>
                <a:srgbClr val="ccaf0a"/>
              </a:buClr>
              <a:buFont typeface="Wingdings" charset="2"/>
              <a:buChar char=""/>
            </a:pPr>
            <a:r>
              <a:rPr b="1" lang="de-DE" sz="1600" spc="-1" strike="noStrike">
                <a:solidFill>
                  <a:srgbClr val="000000"/>
                </a:solidFill>
                <a:uFill>
                  <a:solidFill>
                    <a:srgbClr val="ffffff"/>
                  </a:solidFill>
                </a:uFill>
                <a:latin typeface="Verdana"/>
                <a:ea typeface="Verdana"/>
              </a:rPr>
              <a:t>Traumatischer Stress: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500" spc="-1" strike="noStrike">
                <a:solidFill>
                  <a:srgbClr val="000000"/>
                </a:solidFill>
                <a:uFill>
                  <a:solidFill>
                    <a:srgbClr val="ffffff"/>
                  </a:solidFill>
                </a:uFill>
                <a:latin typeface="Verdana"/>
                <a:ea typeface="Verdana"/>
              </a:rPr>
              <a:t>extreme Bedrohung</a:t>
            </a:r>
            <a:endParaRPr b="0" lang="de-DE" sz="23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500" spc="-1" strike="noStrike">
                <a:solidFill>
                  <a:srgbClr val="000000"/>
                </a:solidFill>
                <a:uFill>
                  <a:solidFill>
                    <a:srgbClr val="ffffff"/>
                  </a:solidFill>
                </a:uFill>
                <a:latin typeface="Verdana"/>
                <a:ea typeface="Verdana"/>
              </a:rPr>
              <a:t>Überforderung vorhandener Bewältigungs-Mechanismen:</a:t>
            </a:r>
            <a:endParaRPr b="0" lang="de-DE" sz="2300" spc="-1" strike="noStrike">
              <a:solidFill>
                <a:srgbClr val="000000"/>
              </a:solidFill>
              <a:uFill>
                <a:solidFill>
                  <a:srgbClr val="ffffff"/>
                </a:solidFill>
              </a:uFill>
              <a:latin typeface="Tw Cen MT"/>
            </a:endParaRPr>
          </a:p>
          <a:p>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kein Kampf/keine Flucht möglich</a:t>
            </a:r>
            <a:endParaRPr b="0" lang="de-DE" sz="2900" spc="-1" strike="noStrike">
              <a:solidFill>
                <a:srgbClr val="000000"/>
              </a:solidFill>
              <a:uFill>
                <a:solidFill>
                  <a:srgbClr val="ffffff"/>
                </a:solidFill>
              </a:uFill>
              <a:latin typeface="Tw Cen MT"/>
            </a:endParaRPr>
          </a:p>
          <a:p>
            <a:pPr lvl="3" marL="1371600" indent="-228240">
              <a:lnSpc>
                <a:spcPct val="110000"/>
              </a:lnSpc>
              <a:buClr>
                <a:srgbClr val="a5ab81"/>
              </a:buClr>
              <a:buSzPct val="75000"/>
              <a:buFont typeface="Wingdings" charset="2"/>
              <a:buChar char=""/>
            </a:pPr>
            <a:r>
              <a:rPr b="0" lang="de-DE" sz="1500" spc="-1" strike="noStrike">
                <a:solidFill>
                  <a:srgbClr val="000000"/>
                </a:solidFill>
                <a:uFill>
                  <a:solidFill>
                    <a:srgbClr val="ffffff"/>
                  </a:solidFill>
                </a:uFill>
                <a:latin typeface="Verdana"/>
                <a:ea typeface="Verdana"/>
              </a:rPr>
              <a:t>Erstarrung (Freeze)</a:t>
            </a:r>
            <a:endParaRPr b="0" lang="de-DE" sz="2000" spc="-1" strike="noStrike">
              <a:solidFill>
                <a:srgbClr val="000000"/>
              </a:solidFill>
              <a:uFill>
                <a:solidFill>
                  <a:srgbClr val="ffffff"/>
                </a:solidFill>
              </a:uFill>
              <a:latin typeface="Tw Cen MT"/>
            </a:endParaRPr>
          </a:p>
          <a:p>
            <a:pPr lvl="3" marL="1371600" indent="-228240">
              <a:lnSpc>
                <a:spcPct val="110000"/>
              </a:lnSpc>
              <a:buClr>
                <a:srgbClr val="a5ab81"/>
              </a:buClr>
              <a:buSzPct val="75000"/>
              <a:buFont typeface="Wingdings" charset="2"/>
              <a:buChar char=""/>
            </a:pPr>
            <a:r>
              <a:rPr b="0" lang="de-DE" sz="1500" spc="-1" strike="noStrike">
                <a:solidFill>
                  <a:srgbClr val="000000"/>
                </a:solidFill>
                <a:uFill>
                  <a:solidFill>
                    <a:srgbClr val="ffffff"/>
                  </a:solidFill>
                </a:uFill>
                <a:latin typeface="Verdana"/>
                <a:ea typeface="Verdana"/>
              </a:rPr>
              <a:t>Dissoziation = </a:t>
            </a:r>
            <a:endParaRPr b="0" lang="de-DE" sz="2000" spc="-1" strike="noStrike">
              <a:solidFill>
                <a:srgbClr val="000000"/>
              </a:solidFill>
              <a:uFill>
                <a:solidFill>
                  <a:srgbClr val="ffffff"/>
                </a:solidFill>
              </a:uFill>
              <a:latin typeface="Tw Cen MT"/>
            </a:endParaRPr>
          </a:p>
          <a:p>
            <a:pPr lvl="4" marL="1828800" indent="-228240">
              <a:lnSpc>
                <a:spcPct val="110000"/>
              </a:lnSpc>
              <a:buClr>
                <a:srgbClr val="d8b25c"/>
              </a:buClr>
              <a:buSzPct val="65000"/>
              <a:buFont typeface="Wingdings" charset="2"/>
              <a:buChar char=""/>
            </a:pPr>
            <a:r>
              <a:rPr b="0" lang="de-DE" sz="1500" spc="-1" strike="noStrike">
                <a:solidFill>
                  <a:srgbClr val="000000"/>
                </a:solidFill>
                <a:uFill>
                  <a:solidFill>
                    <a:srgbClr val="ffffff"/>
                  </a:solidFill>
                </a:uFill>
                <a:latin typeface="Verdana"/>
                <a:ea typeface="Verdana"/>
              </a:rPr>
              <a:t>„</a:t>
            </a:r>
            <a:r>
              <a:rPr b="0" lang="de-DE" sz="1500" spc="-1" strike="noStrike">
                <a:solidFill>
                  <a:srgbClr val="000000"/>
                </a:solidFill>
                <a:uFill>
                  <a:solidFill>
                    <a:srgbClr val="ffffff"/>
                  </a:solidFill>
                </a:uFill>
                <a:latin typeface="Verdana"/>
                <a:ea typeface="Verdana"/>
              </a:rPr>
              <a:t>Aussteigen“ aus der Situation, neurobiologischer Schutzmechanismus, </a:t>
            </a:r>
            <a:endParaRPr b="0" lang="de-DE" sz="2000" spc="-1" strike="noStrike">
              <a:solidFill>
                <a:srgbClr val="000000"/>
              </a:solidFill>
              <a:uFill>
                <a:solidFill>
                  <a:srgbClr val="ffffff"/>
                </a:solidFill>
              </a:uFill>
              <a:latin typeface="Tw Cen MT"/>
            </a:endParaRPr>
          </a:p>
          <a:p>
            <a:pPr lvl="4" marL="1828800" indent="-228240">
              <a:lnSpc>
                <a:spcPct val="110000"/>
              </a:lnSpc>
              <a:buClr>
                <a:srgbClr val="d8b25c"/>
              </a:buClr>
              <a:buSzPct val="65000"/>
              <a:buFont typeface="Wingdings" charset="2"/>
              <a:buChar char=""/>
            </a:pPr>
            <a:r>
              <a:rPr b="0" lang="de-DE" sz="1500" spc="-1" strike="noStrike">
                <a:solidFill>
                  <a:srgbClr val="000000"/>
                </a:solidFill>
                <a:uFill>
                  <a:solidFill>
                    <a:srgbClr val="ffffff"/>
                  </a:solidFill>
                </a:uFill>
                <a:latin typeface="Verdana"/>
                <a:ea typeface="Verdana"/>
              </a:rPr>
              <a:t>innerliche Distanzierung von Bedrohung/ Rückzug aus  unerträglicher Realität</a:t>
            </a:r>
            <a:endParaRPr b="0" lang="de-DE" sz="2000" spc="-1" strike="noStrike">
              <a:solidFill>
                <a:srgbClr val="000000"/>
              </a:solidFill>
              <a:uFill>
                <a:solidFill>
                  <a:srgbClr val="ffffff"/>
                </a:solidFill>
              </a:uFill>
              <a:latin typeface="Tw Cen MT"/>
            </a:endParaRPr>
          </a:p>
          <a:p>
            <a:pPr lvl="4" marL="1828800" indent="-228240">
              <a:lnSpc>
                <a:spcPct val="110000"/>
              </a:lnSpc>
              <a:buClr>
                <a:srgbClr val="d8b25c"/>
              </a:buClr>
              <a:buSzPct val="65000"/>
              <a:buFont typeface="Wingdings" charset="2"/>
              <a:buChar char=""/>
            </a:pPr>
            <a:r>
              <a:rPr b="0" lang="de-DE" sz="1500" spc="-1" strike="noStrike">
                <a:solidFill>
                  <a:srgbClr val="000000"/>
                </a:solidFill>
                <a:uFill>
                  <a:solidFill>
                    <a:srgbClr val="ffffff"/>
                  </a:solidFill>
                </a:uFill>
                <a:latin typeface="Verdana"/>
                <a:ea typeface="Verdana"/>
              </a:rPr>
              <a:t>veränderte Zeit-/Raum-/Selbstwahrnehmung, Schmerzempfinden…</a:t>
            </a:r>
            <a:endParaRPr b="0" lang="de-DE" sz="20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500" spc="-1" strike="noStrike">
                <a:solidFill>
                  <a:srgbClr val="000000"/>
                </a:solidFill>
                <a:uFill>
                  <a:solidFill>
                    <a:srgbClr val="ffffff"/>
                  </a:solidFill>
                </a:uFill>
                <a:latin typeface="Verdana"/>
                <a:ea typeface="Verdana"/>
              </a:rPr>
              <a:t>Abspaltung aus dem Bewusstsein erschwert Verarbeitung</a:t>
            </a:r>
            <a:endParaRPr b="0" lang="de-DE" sz="2300" spc="-1" strike="noStrike">
              <a:solidFill>
                <a:srgbClr val="000000"/>
              </a:solidFill>
              <a:uFill>
                <a:solidFill>
                  <a:srgbClr val="ffffff"/>
                </a:solidFill>
              </a:uFill>
              <a:latin typeface="Tw Cen MT"/>
            </a:endParaRPr>
          </a:p>
          <a:p>
            <a:pPr marL="318960" indent="-318600">
              <a:lnSpc>
                <a:spcPct val="11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516" name="CustomShape 2"/>
          <p:cNvSpPr/>
          <p:nvPr/>
        </p:nvSpPr>
        <p:spPr>
          <a:xfrm>
            <a:off x="955080" y="-972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Was passiert in der traumatischen Situation?</a:t>
            </a:r>
            <a:endParaRPr b="0" lang="de-DE" sz="1800" spc="-1" strike="noStrike">
              <a:solidFill>
                <a:srgbClr val="000000"/>
              </a:solidFill>
              <a:uFill>
                <a:solidFill>
                  <a:srgbClr val="ffffff"/>
                </a:solidFill>
              </a:uFill>
              <a:latin typeface="Arial"/>
            </a:endParaRPr>
          </a:p>
        </p:txBody>
      </p:sp>
      <p:sp>
        <p:nvSpPr>
          <p:cNvPr id="517"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A5D976B7-F604-4C84-8492-0B69991E9C4B}"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CustomShape 1"/>
          <p:cNvSpPr/>
          <p:nvPr/>
        </p:nvSpPr>
        <p:spPr>
          <a:xfrm>
            <a:off x="955080" y="-972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Veränderte Hirnaktivität bei traumatischem Stress</a:t>
            </a:r>
            <a:endParaRPr b="0" lang="de-DE" sz="1800" spc="-1" strike="noStrike">
              <a:solidFill>
                <a:srgbClr val="000000"/>
              </a:solidFill>
              <a:uFill>
                <a:solidFill>
                  <a:srgbClr val="ffffff"/>
                </a:solidFill>
              </a:uFill>
              <a:latin typeface="Arial"/>
            </a:endParaRPr>
          </a:p>
        </p:txBody>
      </p:sp>
      <p:pic>
        <p:nvPicPr>
          <p:cNvPr id="519" name="Picture 6" descr=""/>
          <p:cNvPicPr/>
          <p:nvPr/>
        </p:nvPicPr>
        <p:blipFill>
          <a:blip r:embed="rId1"/>
          <a:stretch/>
        </p:blipFill>
        <p:spPr>
          <a:xfrm>
            <a:off x="4932000" y="1556640"/>
            <a:ext cx="4032000" cy="4661280"/>
          </a:xfrm>
          <a:prstGeom prst="rect">
            <a:avLst/>
          </a:prstGeom>
          <a:ln>
            <a:noFill/>
          </a:ln>
        </p:spPr>
      </p:pic>
      <p:sp>
        <p:nvSpPr>
          <p:cNvPr id="520" name="TextShape 2"/>
          <p:cNvSpPr txBox="1"/>
          <p:nvPr/>
        </p:nvSpPr>
        <p:spPr>
          <a:xfrm>
            <a:off x="899640" y="1268640"/>
            <a:ext cx="3059640" cy="4495320"/>
          </a:xfrm>
          <a:prstGeom prst="rect">
            <a:avLst/>
          </a:prstGeom>
          <a:noFill/>
          <a:ln>
            <a:noFill/>
          </a:ln>
        </p:spPr>
        <p:txBody>
          <a:bodyPr/>
          <a:p>
            <a:pPr marL="318960" indent="-318600">
              <a:lnSpc>
                <a:spcPct val="100000"/>
              </a:lnSpc>
            </a:pPr>
            <a:endParaRPr b="0" lang="de-DE" sz="2900" spc="-1" strike="noStrike">
              <a:solidFill>
                <a:srgbClr val="000000"/>
              </a:solidFill>
              <a:uFill>
                <a:solidFill>
                  <a:srgbClr val="ffffff"/>
                </a:solidFill>
              </a:uFill>
              <a:latin typeface="Tw Cen MT"/>
            </a:endParaRPr>
          </a:p>
          <a:p>
            <a:pPr marL="318960" indent="-318600">
              <a:lnSpc>
                <a:spcPct val="110000"/>
              </a:lnSpc>
              <a:buClr>
                <a:srgbClr val="ccaf0a"/>
              </a:buClr>
              <a:buFont typeface="Wingdings" charset="2"/>
              <a:buChar char=""/>
            </a:pPr>
            <a:r>
              <a:rPr b="1" lang="de-DE" sz="1600" spc="-1" strike="noStrike">
                <a:solidFill>
                  <a:srgbClr val="000000"/>
                </a:solidFill>
                <a:uFill>
                  <a:solidFill>
                    <a:srgbClr val="ffffff"/>
                  </a:solidFill>
                </a:uFill>
                <a:latin typeface="Verdana"/>
                <a:ea typeface="Verdana"/>
              </a:rPr>
              <a:t>Amygdala</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600" spc="-1" strike="noStrike">
                <a:solidFill>
                  <a:srgbClr val="000000"/>
                </a:solidFill>
                <a:uFill>
                  <a:solidFill>
                    <a:srgbClr val="ffffff"/>
                  </a:solidFill>
                </a:uFill>
                <a:latin typeface="Verdana"/>
                <a:ea typeface="Verdana"/>
              </a:rPr>
              <a:t>Stark aktiviert</a:t>
            </a:r>
            <a:endParaRPr b="0" lang="de-DE" sz="23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600" spc="-1" strike="noStrike">
                <a:solidFill>
                  <a:srgbClr val="000000"/>
                </a:solidFill>
                <a:uFill>
                  <a:solidFill>
                    <a:srgbClr val="ffffff"/>
                  </a:solidFill>
                </a:uFill>
                <a:latin typeface="Verdana"/>
                <a:ea typeface="Verdana"/>
              </a:rPr>
              <a:t>speichert Details im Umfeld</a:t>
            </a:r>
            <a:endParaRPr b="0" lang="de-DE" sz="23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600" spc="-1" strike="noStrike">
                <a:solidFill>
                  <a:srgbClr val="000000"/>
                </a:solidFill>
                <a:uFill>
                  <a:solidFill>
                    <a:srgbClr val="ffffff"/>
                  </a:solidFill>
                </a:uFill>
                <a:latin typeface="Verdana"/>
                <a:ea typeface="Verdana"/>
              </a:rPr>
              <a:t>keine Differenzierung</a:t>
            </a:r>
            <a:endParaRPr b="0" lang="de-DE" sz="23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a:p>
            <a:pPr marL="318960" indent="-318600">
              <a:lnSpc>
                <a:spcPct val="110000"/>
              </a:lnSpc>
              <a:buClr>
                <a:srgbClr val="ccaf0a"/>
              </a:buClr>
              <a:buFont typeface="Wingdings" charset="2"/>
              <a:buChar char=""/>
            </a:pPr>
            <a:r>
              <a:rPr b="1" lang="de-DE" sz="1600" spc="-1" strike="noStrike">
                <a:solidFill>
                  <a:srgbClr val="000000"/>
                </a:solidFill>
                <a:uFill>
                  <a:solidFill>
                    <a:srgbClr val="ffffff"/>
                  </a:solidFill>
                </a:uFill>
                <a:latin typeface="Verdana"/>
                <a:ea typeface="Verdana"/>
              </a:rPr>
              <a:t>Hippocampus</a:t>
            </a: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lvl="1" marL="639720" indent="-272520">
              <a:lnSpc>
                <a:spcPct val="110000"/>
              </a:lnSpc>
              <a:buClr>
                <a:srgbClr val="6ea0b0"/>
              </a:buClr>
              <a:buSzPct val="70000"/>
              <a:buFont typeface="Wingdings 2" charset="2"/>
              <a:buChar char=""/>
            </a:pPr>
            <a:r>
              <a:rPr b="0" lang="de-DE" sz="1600" spc="-1" strike="noStrike">
                <a:solidFill>
                  <a:srgbClr val="000000"/>
                </a:solidFill>
                <a:uFill>
                  <a:solidFill>
                    <a:srgbClr val="ffffff"/>
                  </a:solidFill>
                </a:uFill>
                <a:latin typeface="Verdana"/>
                <a:ea typeface="Verdana"/>
              </a:rPr>
              <a:t>Aktivität herabgesetzt</a:t>
            </a:r>
            <a:endParaRPr b="0" lang="de-DE" sz="23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p:txBody>
      </p:sp>
      <p:sp>
        <p:nvSpPr>
          <p:cNvPr id="521" name="CustomShape 3"/>
          <p:cNvSpPr/>
          <p:nvPr/>
        </p:nvSpPr>
        <p:spPr>
          <a:xfrm flipH="1" flipV="1">
            <a:off x="2699640" y="1772640"/>
            <a:ext cx="4824000" cy="1728000"/>
          </a:xfrm>
          <a:custGeom>
            <a:avLst/>
            <a:gdLst/>
            <a:ahLst/>
            <a:rect l="l" t="t" r="r" b="b"/>
            <a:pathLst>
              <a:path w="21600" h="21600">
                <a:moveTo>
                  <a:pt x="0" y="0"/>
                </a:moveTo>
                <a:lnTo>
                  <a:pt x="21600" y="21600"/>
                </a:lnTo>
              </a:path>
            </a:pathLst>
          </a:custGeom>
          <a:noFill/>
          <a:ln>
            <a:round/>
            <a:tailEnd len="med" type="arrow" w="med"/>
          </a:ln>
        </p:spPr>
        <p:style>
          <a:lnRef idx="1">
            <a:schemeClr val="accent1"/>
          </a:lnRef>
          <a:fillRef idx="0">
            <a:schemeClr val="accent1"/>
          </a:fillRef>
          <a:effectRef idx="0">
            <a:schemeClr val="accent1"/>
          </a:effectRef>
          <a:fontRef idx="minor"/>
        </p:style>
      </p:sp>
      <p:sp>
        <p:nvSpPr>
          <p:cNvPr id="522" name="CustomShape 4"/>
          <p:cNvSpPr/>
          <p:nvPr/>
        </p:nvSpPr>
        <p:spPr>
          <a:xfrm flipH="1">
            <a:off x="2988000" y="3573000"/>
            <a:ext cx="4320000" cy="215640"/>
          </a:xfrm>
          <a:custGeom>
            <a:avLst/>
            <a:gdLst/>
            <a:ahLst/>
            <a:rect l="l" t="t" r="r" b="b"/>
            <a:pathLst>
              <a:path w="21600" h="21600">
                <a:moveTo>
                  <a:pt x="0" y="0"/>
                </a:moveTo>
                <a:lnTo>
                  <a:pt x="21600" y="21600"/>
                </a:lnTo>
              </a:path>
            </a:pathLst>
          </a:custGeom>
          <a:noFill/>
          <a:ln>
            <a:round/>
            <a:tailEnd len="med" type="arrow" w="med"/>
          </a:ln>
        </p:spPr>
        <p:style>
          <a:lnRef idx="1">
            <a:schemeClr val="accent1"/>
          </a:lnRef>
          <a:fillRef idx="0">
            <a:schemeClr val="accent1"/>
          </a:fillRef>
          <a:effectRef idx="0">
            <a:schemeClr val="accent1"/>
          </a:effectRef>
          <a:fontRef idx="minor"/>
        </p:style>
      </p:sp>
      <p:sp>
        <p:nvSpPr>
          <p:cNvPr id="523" name="CustomShape 5"/>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38E99960-416E-4521-9414-2C05EB44DE96}"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TextShape 1"/>
          <p:cNvSpPr txBox="1"/>
          <p:nvPr/>
        </p:nvSpPr>
        <p:spPr>
          <a:xfrm>
            <a:off x="971280" y="332640"/>
            <a:ext cx="8353080" cy="999360"/>
          </a:xfrm>
          <a:prstGeom prst="rect">
            <a:avLst/>
          </a:prstGeom>
          <a:noFill/>
          <a:ln>
            <a:noFill/>
          </a:ln>
        </p:spPr>
        <p:txBody>
          <a:bodyPr lIns="90000" rIns="90000" tIns="45000" bIns="45000" anchor="ctr"/>
          <a:p>
            <a:pPr>
              <a:lnSpc>
                <a:spcPct val="100000"/>
              </a:lnSpc>
            </a:pPr>
            <a:r>
              <a:rPr b="1" lang="de-DE" sz="1400" spc="-1" strike="noStrike">
                <a:solidFill>
                  <a:srgbClr val="0070c0"/>
                </a:solidFill>
                <a:uFill>
                  <a:solidFill>
                    <a:srgbClr val="ffffff"/>
                  </a:solidFill>
                </a:uFill>
                <a:latin typeface="Verdana"/>
                <a:ea typeface="Verdana"/>
              </a:rPr>
              <a:t>Ambulanz für Transkulturelle Psychosomatische Medizin </a:t>
            </a:r>
            <a:r>
              <a:rPr b="1" lang="de-DE" sz="1400" spc="-1" strike="noStrike">
                <a:solidFill>
                  <a:srgbClr val="0070c0"/>
                </a:solidFill>
                <a:uFill>
                  <a:solidFill>
                    <a:srgbClr val="ffffff"/>
                  </a:solidFill>
                </a:uFill>
                <a:latin typeface="Verdana"/>
                <a:ea typeface="Verdana"/>
              </a:rPr>
              <a:t>
</a:t>
            </a:r>
            <a:r>
              <a:rPr b="1" lang="de-DE" sz="1400" spc="-1" strike="noStrike">
                <a:solidFill>
                  <a:srgbClr val="0070c0"/>
                </a:solidFill>
                <a:uFill>
                  <a:solidFill>
                    <a:srgbClr val="ffffff"/>
                  </a:solidFill>
                </a:uFill>
                <a:latin typeface="Verdana"/>
                <a:ea typeface="Verdana"/>
              </a:rPr>
              <a:t>und Psychotherapie</a:t>
            </a:r>
            <a:endParaRPr b="0" lang="de-DE" sz="4400" spc="-1" strike="noStrike">
              <a:solidFill>
                <a:srgbClr val="000000"/>
              </a:solidFill>
              <a:uFill>
                <a:solidFill>
                  <a:srgbClr val="ffffff"/>
                </a:solidFill>
              </a:uFill>
              <a:latin typeface="Arial"/>
            </a:endParaRPr>
          </a:p>
        </p:txBody>
      </p:sp>
      <p:sp>
        <p:nvSpPr>
          <p:cNvPr id="445" name="CustomShape 2"/>
          <p:cNvSpPr/>
          <p:nvPr/>
        </p:nvSpPr>
        <p:spPr>
          <a:xfrm>
            <a:off x="5364000" y="4005360"/>
            <a:ext cx="1007640" cy="364680"/>
          </a:xfrm>
          <a:prstGeom prst="rect">
            <a:avLst/>
          </a:prstGeom>
          <a:noFill/>
          <a:ln w="9360">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Arial"/>
              </a:rPr>
              <a:t>ş</a:t>
            </a:r>
            <a:endParaRPr b="0" lang="de-DE" sz="1800" spc="-1" strike="noStrike">
              <a:solidFill>
                <a:srgbClr val="000000"/>
              </a:solidFill>
              <a:uFill>
                <a:solidFill>
                  <a:srgbClr val="ffffff"/>
                </a:solidFill>
              </a:uFill>
              <a:latin typeface="Arial"/>
            </a:endParaRPr>
          </a:p>
        </p:txBody>
      </p:sp>
      <p:sp>
        <p:nvSpPr>
          <p:cNvPr id="446" name="CustomShape 3"/>
          <p:cNvSpPr/>
          <p:nvPr/>
        </p:nvSpPr>
        <p:spPr>
          <a:xfrm>
            <a:off x="6372360" y="4508640"/>
            <a:ext cx="720360" cy="250200"/>
          </a:xfrm>
          <a:prstGeom prst="rect">
            <a:avLst/>
          </a:prstGeom>
          <a:noFill/>
          <a:ln>
            <a:noFill/>
          </a:ln>
        </p:spPr>
        <p:style>
          <a:lnRef idx="0"/>
          <a:fillRef idx="0"/>
          <a:effectRef idx="0"/>
          <a:fontRef idx="minor"/>
        </p:style>
        <p:txBody>
          <a:bodyPr lIns="90000" rIns="90000" tIns="45000" bIns="45000"/>
          <a:p>
            <a:pPr>
              <a:lnSpc>
                <a:spcPct val="100000"/>
              </a:lnSpc>
            </a:pPr>
            <a:r>
              <a:rPr b="1" lang="de-DE" sz="1050" spc="-1" strike="noStrike">
                <a:solidFill>
                  <a:srgbClr val="acb89d"/>
                </a:solidFill>
                <a:uFill>
                  <a:solidFill>
                    <a:srgbClr val="ffffff"/>
                  </a:solidFill>
                </a:uFill>
                <a:latin typeface="Arial"/>
              </a:rPr>
              <a:t>ş</a:t>
            </a:r>
            <a:endParaRPr b="0" lang="de-DE" sz="1800" spc="-1" strike="noStrike">
              <a:solidFill>
                <a:srgbClr val="000000"/>
              </a:solidFill>
              <a:uFill>
                <a:solidFill>
                  <a:srgbClr val="ffffff"/>
                </a:solidFill>
              </a:uFill>
              <a:latin typeface="Arial"/>
            </a:endParaRPr>
          </a:p>
        </p:txBody>
      </p:sp>
      <p:pic>
        <p:nvPicPr>
          <p:cNvPr id="447" name="Picture 2" descr=""/>
          <p:cNvPicPr/>
          <p:nvPr/>
        </p:nvPicPr>
        <p:blipFill>
          <a:blip r:embed="rId1"/>
          <a:srcRect l="0" t="0" r="1001" b="1845"/>
          <a:stretch/>
        </p:blipFill>
        <p:spPr>
          <a:xfrm>
            <a:off x="1043640" y="1412640"/>
            <a:ext cx="7056360" cy="4654080"/>
          </a:xfrm>
          <a:prstGeom prst="rect">
            <a:avLst/>
          </a:prstGeom>
          <a:ln>
            <a:solidFill>
              <a:schemeClr val="tx1">
                <a:lumMod val="50000"/>
                <a:lumOff val="50000"/>
              </a:schemeClr>
            </a:solidFill>
          </a:ln>
        </p:spPr>
      </p:pic>
      <p:sp>
        <p:nvSpPr>
          <p:cNvPr id="448" name="CustomShape 4"/>
          <p:cNvSpPr/>
          <p:nvPr/>
        </p:nvSpPr>
        <p:spPr>
          <a:xfrm>
            <a:off x="0" y="1096200"/>
            <a:ext cx="9143640" cy="257040"/>
          </a:xfrm>
          <a:prstGeom prst="rect">
            <a:avLst/>
          </a:prstGeom>
          <a:noFill/>
          <a:ln>
            <a:noFill/>
          </a:ln>
        </p:spPr>
        <p:style>
          <a:lnRef idx="0"/>
          <a:fillRef idx="0"/>
          <a:effectRef idx="0"/>
          <a:fontRef idx="minor"/>
        </p:style>
        <p:txBody>
          <a:bodyPr lIns="90000" rIns="90000" tIns="45000" bIns="45000"/>
          <a:p>
            <a:pPr algn="ctr">
              <a:lnSpc>
                <a:spcPct val="90000"/>
              </a:lnSpc>
            </a:pPr>
            <a:r>
              <a:rPr b="0" lang="de-DE" sz="1100" spc="-1" strike="noStrike">
                <a:solidFill>
                  <a:srgbClr val="000000"/>
                </a:solidFill>
                <a:uFill>
                  <a:solidFill>
                    <a:srgbClr val="ffffff"/>
                  </a:solidFill>
                </a:uFill>
                <a:latin typeface="Verdana"/>
                <a:ea typeface="Verdana"/>
              </a:rPr>
              <a:t>Dr. Ljiljana Joksimovic, Ltd. Oberärztin - Monika Schröder, Psycholog. Leitung</a:t>
            </a:r>
            <a:endParaRPr b="0" lang="de-DE" sz="1800" spc="-1" strike="noStrike">
              <a:solidFill>
                <a:srgbClr val="000000"/>
              </a:solidFill>
              <a:uFill>
                <a:solidFill>
                  <a:srgbClr val="ffffff"/>
                </a:solidFill>
              </a:uFill>
              <a:latin typeface="Arial"/>
            </a:endParaRPr>
          </a:p>
        </p:txBody>
      </p:sp>
      <p:sp>
        <p:nvSpPr>
          <p:cNvPr id="449" name="CustomShape 5"/>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3A860DCB-589C-42DC-B441-2228080BFB63}"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4" name="Picture 6" descr=""/>
          <p:cNvPicPr/>
          <p:nvPr/>
        </p:nvPicPr>
        <p:blipFill>
          <a:blip r:embed="rId1"/>
          <a:stretch/>
        </p:blipFill>
        <p:spPr>
          <a:xfrm>
            <a:off x="4932000" y="1556640"/>
            <a:ext cx="4032000" cy="4661280"/>
          </a:xfrm>
          <a:prstGeom prst="rect">
            <a:avLst/>
          </a:prstGeom>
          <a:ln>
            <a:noFill/>
          </a:ln>
        </p:spPr>
      </p:pic>
      <p:sp>
        <p:nvSpPr>
          <p:cNvPr id="525" name="TextShape 1"/>
          <p:cNvSpPr txBox="1"/>
          <p:nvPr/>
        </p:nvSpPr>
        <p:spPr>
          <a:xfrm>
            <a:off x="899640" y="1268640"/>
            <a:ext cx="3240000" cy="4495320"/>
          </a:xfrm>
          <a:prstGeom prst="rect">
            <a:avLst/>
          </a:prstGeom>
          <a:noFill/>
          <a:ln>
            <a:noFill/>
          </a:ln>
        </p:spPr>
        <p:txBody>
          <a:bodyPr/>
          <a:p>
            <a:pPr marL="318960" indent="-318600">
              <a:lnSpc>
                <a:spcPct val="100000"/>
              </a:lnSpc>
            </a:pPr>
            <a:endParaRPr b="0" lang="de-DE" sz="2900" spc="-1" strike="noStrike">
              <a:solidFill>
                <a:srgbClr val="000000"/>
              </a:solidFill>
              <a:uFill>
                <a:solidFill>
                  <a:srgbClr val="ffffff"/>
                </a:solidFill>
              </a:uFill>
              <a:latin typeface="Tw Cen MT"/>
            </a:endParaRPr>
          </a:p>
          <a:p>
            <a:pPr marL="318960" indent="-318600">
              <a:lnSpc>
                <a:spcPct val="110000"/>
              </a:lnSpc>
            </a:pPr>
            <a:r>
              <a:rPr b="1" lang="de-DE" sz="1600" spc="-1" strike="noStrike">
                <a:solidFill>
                  <a:srgbClr val="000000"/>
                </a:solidFill>
                <a:uFill>
                  <a:solidFill>
                    <a:srgbClr val="ffffff"/>
                  </a:solidFill>
                </a:uFill>
                <a:latin typeface="Verdana"/>
                <a:ea typeface="Verdana"/>
              </a:rPr>
              <a:t>Abspeicherung des Erlebten:</a:t>
            </a:r>
            <a:endParaRPr b="0" lang="de-DE" sz="2900" spc="-1" strike="noStrike">
              <a:solidFill>
                <a:srgbClr val="000000"/>
              </a:solidFill>
              <a:uFill>
                <a:solidFill>
                  <a:srgbClr val="ffffff"/>
                </a:solidFill>
              </a:uFill>
              <a:latin typeface="Tw Cen MT"/>
            </a:endParaRPr>
          </a:p>
          <a:p>
            <a:pPr lvl="1" marL="639720" indent="-272520">
              <a:lnSpc>
                <a:spcPct val="110000"/>
              </a:lnSpc>
              <a:buClr>
                <a:srgbClr val="6ea0b0"/>
              </a:buClr>
              <a:buFont typeface="Wingdings" charset="2"/>
              <a:buChar char=""/>
            </a:pPr>
            <a:r>
              <a:rPr b="0" lang="de-DE" sz="1600" spc="-1" strike="noStrike">
                <a:solidFill>
                  <a:srgbClr val="000000"/>
                </a:solidFill>
                <a:uFill>
                  <a:solidFill>
                    <a:srgbClr val="ffffff"/>
                  </a:solidFill>
                </a:uFill>
                <a:latin typeface="Verdana"/>
                <a:ea typeface="Verdana"/>
              </a:rPr>
              <a:t>Bilder, Gerüche, Geräusche, Gedanken, Körperempfindungen, Emotionen als Einzelteile</a:t>
            </a:r>
            <a:endParaRPr b="0" lang="de-DE" sz="2300" spc="-1" strike="noStrike">
              <a:solidFill>
                <a:srgbClr val="000000"/>
              </a:solidFill>
              <a:uFill>
                <a:solidFill>
                  <a:srgbClr val="ffffff"/>
                </a:solidFill>
              </a:uFill>
              <a:latin typeface="Tw Cen MT"/>
            </a:endParaRPr>
          </a:p>
          <a:p>
            <a:pPr lvl="1" marL="639720" indent="-272520">
              <a:lnSpc>
                <a:spcPct val="110000"/>
              </a:lnSpc>
              <a:buClr>
                <a:srgbClr val="6ea0b0"/>
              </a:buClr>
              <a:buFont typeface="Wingdings" charset="2"/>
              <a:buChar char=""/>
            </a:pPr>
            <a:r>
              <a:rPr b="0" lang="de-DE" sz="1600" spc="-1" strike="noStrike">
                <a:solidFill>
                  <a:srgbClr val="000000"/>
                </a:solidFill>
                <a:uFill>
                  <a:solidFill>
                    <a:srgbClr val="ffffff"/>
                  </a:solidFill>
                </a:uFill>
                <a:latin typeface="Verdana"/>
                <a:ea typeface="Verdana"/>
              </a:rPr>
              <a:t>Kein Ganzes, kein Gesamteindruck, der zeitlich als Erinnerung – also vorbei, zurückliegend – eingeordnet wird</a:t>
            </a:r>
            <a:endParaRPr b="0" lang="de-DE" sz="2300" spc="-1" strike="noStrike">
              <a:solidFill>
                <a:srgbClr val="000000"/>
              </a:solidFill>
              <a:uFill>
                <a:solidFill>
                  <a:srgbClr val="ffffff"/>
                </a:solidFill>
              </a:uFill>
              <a:latin typeface="Tw Cen MT"/>
            </a:endParaRPr>
          </a:p>
        </p:txBody>
      </p:sp>
      <p:sp>
        <p:nvSpPr>
          <p:cNvPr id="526" name="CustomShape 2"/>
          <p:cNvSpPr/>
          <p:nvPr/>
        </p:nvSpPr>
        <p:spPr>
          <a:xfrm>
            <a:off x="955080" y="-972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Veränderte Hirnaktivität bei traumatischem Stress</a:t>
            </a:r>
            <a:endParaRPr b="0" lang="de-DE" sz="1800" spc="-1" strike="noStrike">
              <a:solidFill>
                <a:srgbClr val="000000"/>
              </a:solidFill>
              <a:uFill>
                <a:solidFill>
                  <a:srgbClr val="ffffff"/>
                </a:solidFill>
              </a:uFill>
              <a:latin typeface="Arial"/>
            </a:endParaRPr>
          </a:p>
        </p:txBody>
      </p:sp>
      <p:sp>
        <p:nvSpPr>
          <p:cNvPr id="527"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71812599-AD8D-4F94-8E82-30F66B8DE60B}"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TextShape 1"/>
          <p:cNvSpPr txBox="1"/>
          <p:nvPr/>
        </p:nvSpPr>
        <p:spPr>
          <a:xfrm>
            <a:off x="971640" y="1688400"/>
            <a:ext cx="7200360" cy="483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Zahlreiche internationale Studien weisen auf eine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erhöhte Vulnerabilität der Flüchtlinge für die Entwicklung von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psychischen Störungen und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Belastungsreaktionen hin </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(Gäbel et al., 2006; Laban et al. 2004, Johnson &amp;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Thompson, 2008) </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Asylsuchende in Deutschland (40%)</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29" name="CustomShape 2"/>
          <p:cNvSpPr/>
          <p:nvPr/>
        </p:nvSpPr>
        <p:spPr>
          <a:xfrm>
            <a:off x="971280" y="484920"/>
            <a:ext cx="5832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Prävalenzraten</a:t>
            </a:r>
            <a:endParaRPr b="0" lang="de-DE" sz="1800" spc="-1" strike="noStrike">
              <a:solidFill>
                <a:srgbClr val="000000"/>
              </a:solidFill>
              <a:uFill>
                <a:solidFill>
                  <a:srgbClr val="ffffff"/>
                </a:solidFill>
              </a:uFill>
              <a:latin typeface="Arial"/>
            </a:endParaRPr>
          </a:p>
        </p:txBody>
      </p:sp>
      <p:sp>
        <p:nvSpPr>
          <p:cNvPr id="530"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F579C56B-9128-4E80-B19B-60379061E97E}"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txBox="1"/>
          <p:nvPr/>
        </p:nvSpPr>
        <p:spPr>
          <a:xfrm>
            <a:off x="971640" y="1688400"/>
            <a:ext cx="7344360" cy="483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Dieses Risiko ist sowohl im Vergleich zur einheimischen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Bevölkerung (Sundquist 1992) als auch im Vergleich mit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sogenannten freiwilligen Migranten erhöht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(Klimidis et al. 1994; Lin et Al 1985, Sundquist 1994;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Cervantes et al. 1989). </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z.B. sudanesische Flüchtlinge in Uganda (46% vs. 18%)</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bosnische Flüchtlinge in Schweden (18-33% vs. 0,3-1%)</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4"/>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u="sng">
                <a:solidFill>
                  <a:srgbClr val="000000"/>
                </a:solidFill>
                <a:uFill>
                  <a:solidFill>
                    <a:srgbClr val="ffffff"/>
                  </a:solidFill>
                </a:uFill>
                <a:latin typeface="Verdana"/>
                <a:ea typeface="Verdana"/>
              </a:rPr>
              <a:t>Chronische Verläufe werden berichtet</a:t>
            </a:r>
            <a:endParaRPr b="0" lang="de-DE" sz="2900" spc="-1" strike="noStrike">
              <a:solidFill>
                <a:srgbClr val="000000"/>
              </a:solidFill>
              <a:uFill>
                <a:solidFill>
                  <a:srgbClr val="ffffff"/>
                </a:solidFill>
              </a:uFill>
              <a:latin typeface="Tw Cen MT"/>
            </a:endParaRPr>
          </a:p>
          <a:p>
            <a:pPr>
              <a:lnSpc>
                <a:spcPct val="120000"/>
              </a:lnSpc>
              <a:buBlip>
                <a:blip r:embed="rId5"/>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z.B. weisen kambodschanische Bürgerkriegsflüchtlinge in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den USA auch zwei Dekaden nach ihrer Flucht eine höhere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Häufigkeit von PTBS (62%) und Depression (51%) auf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(Marshall et al. 2005)</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32" name="CustomShape 2"/>
          <p:cNvSpPr/>
          <p:nvPr/>
        </p:nvSpPr>
        <p:spPr>
          <a:xfrm>
            <a:off x="971280" y="484920"/>
            <a:ext cx="5832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Prävalenzraten</a:t>
            </a:r>
            <a:endParaRPr b="0" lang="de-DE" sz="1800" spc="-1" strike="noStrike">
              <a:solidFill>
                <a:srgbClr val="000000"/>
              </a:solidFill>
              <a:uFill>
                <a:solidFill>
                  <a:srgbClr val="ffffff"/>
                </a:solidFill>
              </a:uFill>
              <a:latin typeface="Arial"/>
            </a:endParaRPr>
          </a:p>
        </p:txBody>
      </p:sp>
      <p:sp>
        <p:nvSpPr>
          <p:cNvPr id="533"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7A314A27-BC6F-4B7E-8F77-7509308D957F}"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TextShape 1"/>
          <p:cNvSpPr txBox="1"/>
          <p:nvPr/>
        </p:nvSpPr>
        <p:spPr>
          <a:xfrm>
            <a:off x="971640" y="1688400"/>
            <a:ext cx="6624360" cy="483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gesundheitlichen Folgen von Traumata betreffen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psychische und körperliche Gesundheit.</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Posttraumatische Belastungsstörung (PTBS) ist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keineswegs die einzige Erkrankung, die als Folge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einer Traumatisierung auftreten kann.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Forschung lehrt uns auch, dass belastende und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traumatisierende Risikofaktoren nicht bei allen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Flüchtlingen zu Erkrankungen führen.</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35" name="CustomShape 2"/>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Gesundheitliche Folgen von Traumatisierungen</a:t>
            </a:r>
            <a:endParaRPr b="0" lang="de-DE" sz="1800" spc="-1" strike="noStrike">
              <a:solidFill>
                <a:srgbClr val="000000"/>
              </a:solidFill>
              <a:uFill>
                <a:solidFill>
                  <a:srgbClr val="ffffff"/>
                </a:solidFill>
              </a:uFill>
              <a:latin typeface="Arial"/>
            </a:endParaRPr>
          </a:p>
        </p:txBody>
      </p:sp>
      <p:sp>
        <p:nvSpPr>
          <p:cNvPr id="536"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85DA8B5C-A127-4E70-B4EF-46847A76CA29}"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TextShape 1"/>
          <p:cNvSpPr txBox="1"/>
          <p:nvPr/>
        </p:nvSpPr>
        <p:spPr>
          <a:xfrm>
            <a:off x="971640" y="1688400"/>
            <a:ext cx="7128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Reaktionen auf schwere Belastungen wie  PTBS </a:t>
            </a:r>
            <a:endParaRPr b="0" lang="de-DE" sz="2900" spc="-1" strike="noStrike">
              <a:solidFill>
                <a:srgbClr val="000000"/>
              </a:solidFill>
              <a:uFill>
                <a:solidFill>
                  <a:srgbClr val="ffffff"/>
                </a:solidFill>
              </a:uFill>
              <a:latin typeface="Tw Cen MT"/>
            </a:endParaRPr>
          </a:p>
          <a:p>
            <a:pP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(ICD 10: F 43.-)</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Depressive Störungen (ICD 10: F 32.-, F 33.-)</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Angststörungen (ICD 10: F 41.-)</a:t>
            </a:r>
            <a:endParaRPr b="0" lang="de-DE" sz="2900" spc="-1" strike="noStrike">
              <a:solidFill>
                <a:srgbClr val="000000"/>
              </a:solidFill>
              <a:uFill>
                <a:solidFill>
                  <a:srgbClr val="ffffff"/>
                </a:solidFill>
              </a:uFill>
              <a:latin typeface="Tw Cen MT"/>
            </a:endParaRPr>
          </a:p>
          <a:p>
            <a:pPr>
              <a:lnSpc>
                <a:spcPct val="120000"/>
              </a:lnSpc>
              <a:buBlip>
                <a:blip r:embed="rId4"/>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Somatoforme (Schmerz-)Störungen (ICD 10: F 45.-)</a:t>
            </a:r>
            <a:endParaRPr b="0" lang="de-DE" sz="2900" spc="-1" strike="noStrike">
              <a:solidFill>
                <a:srgbClr val="000000"/>
              </a:solidFill>
              <a:uFill>
                <a:solidFill>
                  <a:srgbClr val="ffffff"/>
                </a:solidFill>
              </a:uFill>
              <a:latin typeface="Tw Cen MT"/>
            </a:endParaRPr>
          </a:p>
          <a:p>
            <a:pPr>
              <a:lnSpc>
                <a:spcPct val="120000"/>
              </a:lnSpc>
              <a:buBlip>
                <a:blip r:embed="rId5"/>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Persönlichkeitsänderung nach Extrembelastung </a:t>
            </a:r>
            <a:endParaRPr b="0" lang="de-DE" sz="2900" spc="-1" strike="noStrike">
              <a:solidFill>
                <a:srgbClr val="000000"/>
              </a:solidFill>
              <a:uFill>
                <a:solidFill>
                  <a:srgbClr val="ffffff"/>
                </a:solidFill>
              </a:uFill>
              <a:latin typeface="Tw Cen MT"/>
            </a:endParaRPr>
          </a:p>
          <a:p>
            <a:pP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(ICD 10: F 62.0)</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38" name="CustomShape 2"/>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Mögliche psychische Folgen von Traumatisierung</a:t>
            </a:r>
            <a:endParaRPr b="0" lang="de-DE" sz="1800" spc="-1" strike="noStrike">
              <a:solidFill>
                <a:srgbClr val="000000"/>
              </a:solidFill>
              <a:uFill>
                <a:solidFill>
                  <a:srgbClr val="ffffff"/>
                </a:solidFill>
              </a:uFill>
              <a:latin typeface="Arial"/>
            </a:endParaRPr>
          </a:p>
        </p:txBody>
      </p:sp>
      <p:sp>
        <p:nvSpPr>
          <p:cNvPr id="539"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B8BA030A-ECDE-451B-B1A0-3B548B05DD46}"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TextShape 1"/>
          <p:cNvSpPr txBox="1"/>
          <p:nvPr/>
        </p:nvSpPr>
        <p:spPr>
          <a:xfrm>
            <a:off x="971640" y="1688400"/>
            <a:ext cx="7632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Dissoziative Störungen (ICD 10: F 44.-)</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Suchterkrankungen (F 10.- - F 19.-) </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Wahnhafte und psychotische Störungen (F22.-, F23.-)</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4"/>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Reaktionen, welche keinen gängigen Krankheitsbildern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zuzuordnen sind wie z. B. </a:t>
            </a:r>
            <a:endParaRPr b="0" lang="de-DE" sz="2900" spc="-1" strike="noStrike">
              <a:solidFill>
                <a:srgbClr val="000000"/>
              </a:solidFill>
              <a:uFill>
                <a:solidFill>
                  <a:srgbClr val="ffffff"/>
                </a:solidFill>
              </a:uFill>
              <a:latin typeface="Tw Cen MT"/>
            </a:endParaRPr>
          </a:p>
          <a:p>
            <a:pP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atypische emotionale Reaktionen,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psychosomatische Symptome und Schmerzempfindungen,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sexuelle Funktionsstörungen,</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gesundheitsschädigendes Verhalten</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41" name="CustomShape 2"/>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Mögliche psychische Folgen von Traumatisierung</a:t>
            </a:r>
            <a:endParaRPr b="0" lang="de-DE" sz="1800" spc="-1" strike="noStrike">
              <a:solidFill>
                <a:srgbClr val="000000"/>
              </a:solidFill>
              <a:uFill>
                <a:solidFill>
                  <a:srgbClr val="ffffff"/>
                </a:solidFill>
              </a:uFill>
              <a:latin typeface="Arial"/>
            </a:endParaRPr>
          </a:p>
        </p:txBody>
      </p:sp>
      <p:sp>
        <p:nvSpPr>
          <p:cNvPr id="542"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CD128E62-2E97-4FB5-B29F-C8098C104AAB}"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txBox="1"/>
          <p:nvPr/>
        </p:nvSpPr>
        <p:spPr>
          <a:xfrm>
            <a:off x="971640" y="1688400"/>
            <a:ext cx="6984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Wissenschaftliche Untersuchungen haben gezeigt, </a:t>
            </a:r>
            <a:endParaRPr b="0" lang="de-DE" sz="2900" spc="-1" strike="noStrike">
              <a:solidFill>
                <a:srgbClr val="000000"/>
              </a:solidFill>
              <a:uFill>
                <a:solidFill>
                  <a:srgbClr val="ffffff"/>
                </a:solidFill>
              </a:uFill>
              <a:latin typeface="Tw Cen MT"/>
            </a:endParaRPr>
          </a:p>
          <a:p>
            <a:pP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dass Menschen mit PTBS ein erhöhtes Risiko haben,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körperlich krank zu werden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(Glaeser et al. 2011, Sareen et al. 2007)</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Arztbesuche sind deshalb bei PTBS-Betroffenen häufiger als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bei der Allgemeinbevölkerung.</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44" name="CustomShape 2"/>
          <p:cNvSpPr/>
          <p:nvPr/>
        </p:nvSpPr>
        <p:spPr>
          <a:xfrm>
            <a:off x="971280" y="412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Körperliche Beschwerden und Trauma</a:t>
            </a:r>
            <a:endParaRPr b="0" lang="de-DE" sz="1800" spc="-1" strike="noStrike">
              <a:solidFill>
                <a:srgbClr val="000000"/>
              </a:solidFill>
              <a:uFill>
                <a:solidFill>
                  <a:srgbClr val="ffffff"/>
                </a:solidFill>
              </a:uFill>
              <a:latin typeface="Arial"/>
            </a:endParaRPr>
          </a:p>
        </p:txBody>
      </p:sp>
      <p:sp>
        <p:nvSpPr>
          <p:cNvPr id="545"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F7C61B6B-599D-4796-B595-BA74C4BB9667}"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TextShape 1"/>
          <p:cNvSpPr txBox="1"/>
          <p:nvPr/>
        </p:nvSpPr>
        <p:spPr>
          <a:xfrm>
            <a:off x="971640" y="1688400"/>
            <a:ext cx="6984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Kardiovaskulären Erkrankungen</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Atemwegerkrankungen</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Chronischen Schmerzzuständen</a:t>
            </a:r>
            <a:endParaRPr b="0" lang="de-DE" sz="2900" spc="-1" strike="noStrike">
              <a:solidFill>
                <a:srgbClr val="000000"/>
              </a:solidFill>
              <a:uFill>
                <a:solidFill>
                  <a:srgbClr val="ffffff"/>
                </a:solidFill>
              </a:uFill>
              <a:latin typeface="Tw Cen MT"/>
            </a:endParaRPr>
          </a:p>
          <a:p>
            <a:pPr>
              <a:lnSpc>
                <a:spcPct val="120000"/>
              </a:lnSpc>
              <a:buBlip>
                <a:blip r:embed="rId4"/>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Gastrointestinalen Erkrankungen</a:t>
            </a:r>
            <a:endParaRPr b="0" lang="de-DE" sz="2900" spc="-1" strike="noStrike">
              <a:solidFill>
                <a:srgbClr val="000000"/>
              </a:solidFill>
              <a:uFill>
                <a:solidFill>
                  <a:srgbClr val="ffffff"/>
                </a:solidFill>
              </a:uFill>
              <a:latin typeface="Tw Cen MT"/>
            </a:endParaRPr>
          </a:p>
          <a:p>
            <a:pPr>
              <a:lnSpc>
                <a:spcPct val="120000"/>
              </a:lnSpc>
              <a:buBlip>
                <a:blip r:embed="rId5"/>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Krebserkrankungen (Sareen et al.2007)</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47" name="CustomShape 2"/>
          <p:cNvSpPr/>
          <p:nvPr/>
        </p:nvSpPr>
        <p:spPr>
          <a:xfrm>
            <a:off x="971280" y="412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PTBS signifikant assoziiert mit </a:t>
            </a:r>
            <a:endParaRPr b="0" lang="de-DE" sz="1800" spc="-1" strike="noStrike">
              <a:solidFill>
                <a:srgbClr val="000000"/>
              </a:solidFill>
              <a:uFill>
                <a:solidFill>
                  <a:srgbClr val="ffffff"/>
                </a:solidFill>
              </a:uFill>
              <a:latin typeface="Arial"/>
            </a:endParaRPr>
          </a:p>
        </p:txBody>
      </p:sp>
      <p:sp>
        <p:nvSpPr>
          <p:cNvPr id="548"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5410E07B-70B5-4727-B849-C60BFD79A6EB}"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TextShape 1"/>
          <p:cNvSpPr txBox="1"/>
          <p:nvPr/>
        </p:nvSpPr>
        <p:spPr>
          <a:xfrm>
            <a:off x="609480" y="228600"/>
            <a:ext cx="8152920" cy="990360"/>
          </a:xfrm>
          <a:prstGeom prst="rect">
            <a:avLst/>
          </a:prstGeom>
          <a:noFill/>
          <a:ln>
            <a:noFill/>
          </a:ln>
        </p:spPr>
        <p:txBody>
          <a:bodyPr lIns="90000" rIns="90000" tIns="45000" bIns="45000" anchor="ctr"/>
          <a:p>
            <a:endParaRPr b="0" lang="de-DE" sz="4400" spc="-1" strike="noStrike">
              <a:solidFill>
                <a:srgbClr val="000000"/>
              </a:solidFill>
              <a:uFill>
                <a:solidFill>
                  <a:srgbClr val="ffffff"/>
                </a:solidFill>
              </a:uFill>
              <a:latin typeface="Arial"/>
            </a:endParaRPr>
          </a:p>
        </p:txBody>
      </p:sp>
      <p:pic>
        <p:nvPicPr>
          <p:cNvPr id="550" name="Picture 2" descr=""/>
          <p:cNvPicPr/>
          <p:nvPr/>
        </p:nvPicPr>
        <p:blipFill>
          <a:blip r:embed="rId1"/>
          <a:srcRect l="0" t="0" r="0" b="6386"/>
          <a:stretch/>
        </p:blipFill>
        <p:spPr>
          <a:xfrm>
            <a:off x="0" y="-171360"/>
            <a:ext cx="9143640" cy="6336360"/>
          </a:xfrm>
          <a:prstGeom prst="rect">
            <a:avLst/>
          </a:prstGeom>
          <a:ln>
            <a:noFill/>
          </a:ln>
        </p:spPr>
      </p:pic>
      <p:sp>
        <p:nvSpPr>
          <p:cNvPr id="551" name="CustomShape 2"/>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FFE6602C-46F8-4850-B524-74099DE18C53}"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TextShape 1"/>
          <p:cNvSpPr txBox="1"/>
          <p:nvPr/>
        </p:nvSpPr>
        <p:spPr>
          <a:xfrm>
            <a:off x="971640" y="1688400"/>
            <a:ext cx="7200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Flüchtlinge weisen höhere Prävalenzraten von Somatisierung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sowohl in der Allgemeinpopulation als auch innerhalb der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primären ärztlichen Versorgung und der klinischen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psychiatrischen Versorgung  auf </a:t>
            </a:r>
            <a:endParaRPr b="0" lang="de-DE" sz="2900" spc="-1" strike="noStrike">
              <a:solidFill>
                <a:srgbClr val="000000"/>
              </a:solidFill>
              <a:uFill>
                <a:solidFill>
                  <a:srgbClr val="ffffff"/>
                </a:solidFill>
              </a:uFill>
              <a:latin typeface="Tw Cen MT"/>
            </a:endParaRPr>
          </a:p>
          <a:p>
            <a:pPr algn="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(siehe Review von Rohlof et al. 2014)</a:t>
            </a:r>
            <a:endParaRPr b="0" lang="de-DE" sz="2900" spc="-1" strike="noStrike">
              <a:solidFill>
                <a:srgbClr val="000000"/>
              </a:solidFill>
              <a:uFill>
                <a:solidFill>
                  <a:srgbClr val="ffffff"/>
                </a:solidFill>
              </a:uFill>
              <a:latin typeface="Tw Cen MT"/>
            </a:endParaRPr>
          </a:p>
          <a:p>
            <a:pPr algn="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 aktuelle retrospektive Studie zu gesundheitlichen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Problemen von Asylbewerber*innen aus dem Mittleren Osten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inkl. Syrien, die von Nov 2011 bis Juni  2014 die Abteilung für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Notfallmedizin der Uniklinik  Bern aufgesucht haben, zeigt,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dass beispielsweise die Behandlungsanlässe bei sehr jungen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Patient*innen in hohem Maße psychiatrische Erkrankungen und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unspezifische körperliche Symptomen waren</a:t>
            </a:r>
            <a:endParaRPr b="0" lang="de-DE" sz="2900" spc="-1" strike="noStrike">
              <a:solidFill>
                <a:srgbClr val="000000"/>
              </a:solidFill>
              <a:uFill>
                <a:solidFill>
                  <a:srgbClr val="ffffff"/>
                </a:solidFill>
              </a:uFill>
              <a:latin typeface="Tw Cen MT"/>
            </a:endParaRPr>
          </a:p>
          <a:p>
            <a:pPr algn="r">
              <a:lnSpc>
                <a:spcPct val="12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(Pfortmueller et al. 2016) </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53" name="CustomShape 2"/>
          <p:cNvSpPr/>
          <p:nvPr/>
        </p:nvSpPr>
        <p:spPr>
          <a:xfrm>
            <a:off x="971280" y="412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Somatisierung bei Flüchtlingen</a:t>
            </a:r>
            <a:endParaRPr b="0" lang="de-DE" sz="1800" spc="-1" strike="noStrike">
              <a:solidFill>
                <a:srgbClr val="000000"/>
              </a:solidFill>
              <a:uFill>
                <a:solidFill>
                  <a:srgbClr val="ffffff"/>
                </a:solidFill>
              </a:uFill>
              <a:latin typeface="Arial"/>
            </a:endParaRPr>
          </a:p>
        </p:txBody>
      </p:sp>
      <p:sp>
        <p:nvSpPr>
          <p:cNvPr id="554"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B2D4857F-A687-4E6A-8955-21230BF7329B}"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971640" y="1268640"/>
            <a:ext cx="7200360" cy="4177800"/>
          </a:xfrm>
          <a:prstGeom prst="rect">
            <a:avLst/>
          </a:prstGeom>
          <a:noFill/>
          <a:ln w="9360">
            <a:noFill/>
          </a:ln>
        </p:spPr>
        <p:txBody>
          <a:bodyPr/>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Aktuell behandeln wir ca. 300 Geflüchtete mit unterschiedlichem Aufenthaltsstatus</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Ermöglicht u. a. durch Projekte </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des Europäischen Asyl-, Migrations- </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und Integrationsfonds (AMIF, aktuell: </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Projekt „Erkennen + Handeln“)</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Überwiegend Menschen aus Ex-Jugoslawien, zunehmend  Afghanistan, Armenien, Aserbaidschan, Eritrea, Irak, Iran, Nigeria, Russische Föderation (Kaukasusregion), Somalia, Syrien, Türkei, etc. </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Bei etlichen Patient*innen erfolgt ein regelmäßiger Einsatz von Sprach- und Integrationsmittler*innen (SIM)</a:t>
            </a:r>
            <a:endParaRPr b="0" lang="de-DE" sz="2900" spc="-1" strike="noStrike">
              <a:solidFill>
                <a:srgbClr val="000000"/>
              </a:solidFill>
              <a:uFill>
                <a:solidFill>
                  <a:srgbClr val="ffffff"/>
                </a:solidFill>
              </a:uFill>
              <a:latin typeface="Tw Cen MT"/>
            </a:endParaRPr>
          </a:p>
          <a:p>
            <a:pPr>
              <a:lnSpc>
                <a:spcPct val="90000"/>
              </a:lnSpc>
            </a:pPr>
            <a:endParaRPr b="0" lang="de-DE" sz="2900" spc="-1" strike="noStrike">
              <a:solidFill>
                <a:srgbClr val="000000"/>
              </a:solidFill>
              <a:uFill>
                <a:solidFill>
                  <a:srgbClr val="ffffff"/>
                </a:solidFill>
              </a:uFill>
              <a:latin typeface="Tw Cen MT"/>
            </a:endParaRPr>
          </a:p>
          <a:p>
            <a:pPr>
              <a:lnSpc>
                <a:spcPct val="90000"/>
              </a:lnSpc>
            </a:pPr>
            <a:endParaRPr b="0" lang="de-DE" sz="2900" spc="-1" strike="noStrike">
              <a:solidFill>
                <a:srgbClr val="000000"/>
              </a:solidFill>
              <a:uFill>
                <a:solidFill>
                  <a:srgbClr val="ffffff"/>
                </a:solidFill>
              </a:uFill>
              <a:latin typeface="Tw Cen MT"/>
            </a:endParaRPr>
          </a:p>
          <a:p>
            <a:pPr>
              <a:lnSpc>
                <a:spcPct val="90000"/>
              </a:lnSpc>
            </a:pPr>
            <a:endParaRPr b="0" lang="de-DE" sz="2900" spc="-1" strike="noStrike">
              <a:solidFill>
                <a:srgbClr val="000000"/>
              </a:solidFill>
              <a:uFill>
                <a:solidFill>
                  <a:srgbClr val="ffffff"/>
                </a:solidFill>
              </a:uFill>
              <a:latin typeface="Tw Cen MT"/>
            </a:endParaRPr>
          </a:p>
        </p:txBody>
      </p:sp>
      <p:pic>
        <p:nvPicPr>
          <p:cNvPr id="451" name="Picture 1" descr=""/>
          <p:cNvPicPr/>
          <p:nvPr/>
        </p:nvPicPr>
        <p:blipFill>
          <a:blip r:embed="rId1"/>
          <a:stretch/>
        </p:blipFill>
        <p:spPr>
          <a:xfrm>
            <a:off x="5220000" y="1628640"/>
            <a:ext cx="3094200" cy="1711080"/>
          </a:xfrm>
          <a:prstGeom prst="rect">
            <a:avLst/>
          </a:prstGeom>
          <a:ln>
            <a:noFill/>
          </a:ln>
        </p:spPr>
      </p:pic>
      <p:sp>
        <p:nvSpPr>
          <p:cNvPr id="452" name="TextShape 2"/>
          <p:cNvSpPr txBox="1"/>
          <p:nvPr/>
        </p:nvSpPr>
        <p:spPr>
          <a:xfrm>
            <a:off x="971280" y="332640"/>
            <a:ext cx="5832720" cy="999360"/>
          </a:xfrm>
          <a:prstGeom prst="rect">
            <a:avLst/>
          </a:prstGeom>
          <a:noFill/>
          <a:ln>
            <a:noFill/>
          </a:ln>
        </p:spPr>
        <p:txBody>
          <a:bodyPr lIns="90000" rIns="90000" tIns="45000" bIns="45000" anchor="ctr"/>
          <a:p>
            <a:pPr>
              <a:lnSpc>
                <a:spcPct val="100000"/>
              </a:lnSpc>
            </a:pPr>
            <a:r>
              <a:rPr b="1" lang="de-DE" sz="1400" spc="-1" strike="noStrike">
                <a:solidFill>
                  <a:srgbClr val="0070c0"/>
                </a:solidFill>
                <a:uFill>
                  <a:solidFill>
                    <a:srgbClr val="ffffff"/>
                  </a:solidFill>
                </a:uFill>
                <a:latin typeface="Verdana"/>
                <a:ea typeface="Verdana"/>
              </a:rPr>
              <a:t>Ambulanz für Transkulturelle Psychosomatische Medizin und Psychotherapie</a:t>
            </a:r>
            <a:endParaRPr b="0" lang="de-DE" sz="4400" spc="-1" strike="noStrike">
              <a:solidFill>
                <a:srgbClr val="000000"/>
              </a:solidFill>
              <a:uFill>
                <a:solidFill>
                  <a:srgbClr val="ffffff"/>
                </a:solidFill>
              </a:uFill>
              <a:latin typeface="Arial"/>
            </a:endParaRPr>
          </a:p>
        </p:txBody>
      </p:sp>
      <p:sp>
        <p:nvSpPr>
          <p:cNvPr id="453"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6B39DAEE-6279-4B11-A693-FE8704BEBBF8}"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TextShape 1"/>
          <p:cNvSpPr txBox="1"/>
          <p:nvPr/>
        </p:nvSpPr>
        <p:spPr>
          <a:xfrm>
            <a:off x="971640" y="1688400"/>
            <a:ext cx="6768360" cy="2676600"/>
          </a:xfrm>
          <a:prstGeom prst="rect">
            <a:avLst/>
          </a:prstGeom>
          <a:noFill/>
          <a:ln>
            <a:noFill/>
          </a:ln>
        </p:spPr>
        <p:txBody>
          <a:bodyPr/>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Autoren weisen auf die Notwendigkeit hin, dass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behandelnden Ärzt*innen für die höhere Inzidenz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von ungeklärten körperlichen Symptomen bei dieser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Population sensibilisiert werden müssen.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Betrachtung dieses Themas muss stärker und fachlich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fundierter als bisher Eingang in die (Flüchtlings-)Medizin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finden.</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56" name="CustomShape 2"/>
          <p:cNvSpPr/>
          <p:nvPr/>
        </p:nvSpPr>
        <p:spPr>
          <a:xfrm>
            <a:off x="971280" y="412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Somatisierung bei Flüchtlingen</a:t>
            </a:r>
            <a:endParaRPr b="0" lang="de-DE" sz="1800" spc="-1" strike="noStrike">
              <a:solidFill>
                <a:srgbClr val="000000"/>
              </a:solidFill>
              <a:uFill>
                <a:solidFill>
                  <a:srgbClr val="ffffff"/>
                </a:solidFill>
              </a:uFill>
              <a:latin typeface="Arial"/>
            </a:endParaRPr>
          </a:p>
        </p:txBody>
      </p:sp>
      <p:sp>
        <p:nvSpPr>
          <p:cNvPr id="557"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9E91E6C5-6DE2-4D0C-9219-BFD2CCFE92C9}"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971640" y="462960"/>
            <a:ext cx="7344360" cy="5454360"/>
          </a:xfrm>
          <a:prstGeom prst="rect">
            <a:avLst/>
          </a:prstGeom>
          <a:solidFill>
            <a:srgbClr val="ffc000">
              <a:alpha val="26000"/>
            </a:srgbClr>
          </a:solidFill>
          <a:ln w="38160">
            <a:solidFill>
              <a:srgbClr val="ffc000"/>
            </a:solidFill>
            <a:miter/>
          </a:ln>
        </p:spPr>
        <p:style>
          <a:lnRef idx="0"/>
          <a:fillRef idx="0"/>
          <a:effectRef idx="0"/>
          <a:fontRef idx="minor"/>
        </p:style>
        <p:txBody>
          <a:bodyPr lIns="90000" rIns="90000" tIns="45000" bIns="45000"/>
          <a:p>
            <a:pPr>
              <a:lnSpc>
                <a:spcPct val="50000"/>
              </a:lnSpc>
            </a:pPr>
            <a:endParaRPr b="0" lang="de-DE" sz="1800" spc="-1" strike="noStrike">
              <a:solidFill>
                <a:srgbClr val="000000"/>
              </a:solidFill>
              <a:uFill>
                <a:solidFill>
                  <a:srgbClr val="ffffff"/>
                </a:solidFill>
              </a:uFill>
              <a:latin typeface="Arial"/>
            </a:endParaRPr>
          </a:p>
          <a:p>
            <a:pPr>
              <a:lnSpc>
                <a:spcPct val="100000"/>
              </a:lnSpc>
            </a:pPr>
            <a:r>
              <a:rPr b="1" lang="de-DE" sz="1600" spc="-1" strike="noStrike">
                <a:solidFill>
                  <a:srgbClr val="00579d"/>
                </a:solidFill>
                <a:uFill>
                  <a:solidFill>
                    <a:srgbClr val="ffffff"/>
                  </a:solidFill>
                </a:uFill>
                <a:latin typeface="Verdana"/>
                <a:ea typeface="Verdana"/>
              </a:rPr>
              <a:t>„</a:t>
            </a:r>
            <a:r>
              <a:rPr b="1" lang="de-DE" sz="1600" spc="-1" strike="noStrike">
                <a:solidFill>
                  <a:srgbClr val="00579d"/>
                </a:solidFill>
                <a:uFill>
                  <a:solidFill>
                    <a:srgbClr val="ffffff"/>
                  </a:solidFill>
                </a:uFill>
                <a:latin typeface="Verdana"/>
                <a:ea typeface="Verdana"/>
              </a:rPr>
              <a:t>Düsseldorfer Modell“</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ts val="247"/>
              </a:lnSpc>
            </a:pPr>
            <a:endParaRPr b="0" lang="de-DE" sz="1800" spc="-1" strike="noStrike">
              <a:solidFill>
                <a:srgbClr val="000000"/>
              </a:solidFill>
              <a:uFill>
                <a:solidFill>
                  <a:srgbClr val="ffffff"/>
                </a:solidFill>
              </a:uFill>
              <a:latin typeface="Arial"/>
            </a:endParaRPr>
          </a:p>
          <a:p>
            <a:pPr algn="just">
              <a:lnSpc>
                <a:spcPct val="100000"/>
              </a:lnSpc>
            </a:pPr>
            <a:r>
              <a:rPr b="0" lang="de-DE" sz="1500" spc="-1" strike="noStrike">
                <a:solidFill>
                  <a:srgbClr val="000000"/>
                </a:solidFill>
                <a:uFill>
                  <a:solidFill>
                    <a:srgbClr val="ffffff"/>
                  </a:solidFill>
                </a:uFill>
                <a:latin typeface="Verdana"/>
                <a:ea typeface="Verdana"/>
              </a:rPr>
              <a:t>Die transkulturelle psychosomatische Medizin und Psychotherapie für Menschen mit Flucht- bzw. Zuwanderungsgeschichte setzt auf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 kultursensible Ausrichtung der Abläufe bereits im Rahmen der</a:t>
            </a:r>
            <a:endParaRPr b="0" lang="de-DE" sz="1800" spc="-1" strike="noStrike">
              <a:solidFill>
                <a:srgbClr val="000000"/>
              </a:solidFill>
              <a:uFill>
                <a:solidFill>
                  <a:srgbClr val="ffffff"/>
                </a:solidFill>
              </a:uFill>
              <a:latin typeface="Arial"/>
            </a:endParaRPr>
          </a:p>
          <a:p>
            <a:pPr>
              <a:lnSpc>
                <a:spcPct val="10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Anmeldesituation,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 psychodynamisch orientierte verlängerte Phase der Diagnostik,</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muttersprachliche Testverfahren,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den Einsatz von Sprach- und Integrationsmittler*innen (SIM),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 multiprofessionelle Indikationsstellung und Behandlung,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eine transkulturelle Medikamentensprechstunde,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störungsspezifische gruppentherapeutische Angebote,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resilienzbasierte Kunsttherapie,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kultursensible Traumatherapie sowie </a:t>
            </a:r>
            <a:endParaRPr b="0" lang="de-DE"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traumakonfrontative Behandlungsangebote wie etwa EMDR.</a:t>
            </a:r>
            <a:endParaRPr b="0" lang="de-DE" sz="1800" spc="-1" strike="noStrike">
              <a:solidFill>
                <a:srgbClr val="000000"/>
              </a:solidFill>
              <a:uFill>
                <a:solidFill>
                  <a:srgbClr val="ffffff"/>
                </a:solidFill>
              </a:uFill>
              <a:latin typeface="Arial"/>
            </a:endParaRPr>
          </a:p>
          <a:p>
            <a:pPr algn="just">
              <a:lnSpc>
                <a:spcPct val="100000"/>
              </a:lnSpc>
            </a:pPr>
            <a:endParaRPr b="0" lang="de-DE" sz="1800" spc="-1" strike="noStrike">
              <a:solidFill>
                <a:srgbClr val="000000"/>
              </a:solidFill>
              <a:uFill>
                <a:solidFill>
                  <a:srgbClr val="ffffff"/>
                </a:solidFill>
              </a:uFill>
              <a:latin typeface="Arial"/>
            </a:endParaRPr>
          </a:p>
          <a:p>
            <a:pPr algn="just">
              <a:lnSpc>
                <a:spcPct val="100000"/>
              </a:lnSpc>
            </a:pPr>
            <a:r>
              <a:rPr b="0" lang="de-DE" sz="1500" spc="-1" strike="noStrike">
                <a:solidFill>
                  <a:srgbClr val="000000"/>
                </a:solidFill>
                <a:uFill>
                  <a:solidFill>
                    <a:srgbClr val="ffffff"/>
                  </a:solidFill>
                </a:uFill>
                <a:latin typeface="Verdana"/>
                <a:ea typeface="Verdana"/>
              </a:rPr>
              <a:t>Die Spezialisierung der Angebote für Migrant*innen und Flüchtlinge erfolgt dabei stets auf Basis der Verankerung einer „Diversity“-Kompetenz bei den behandelnden Expert*innen. </a:t>
            </a:r>
            <a:endParaRPr b="0" lang="de-DE" sz="1800" spc="-1" strike="noStrike">
              <a:solidFill>
                <a:srgbClr val="000000"/>
              </a:solidFill>
              <a:uFill>
                <a:solidFill>
                  <a:srgbClr val="ffffff"/>
                </a:solidFill>
              </a:uFill>
              <a:latin typeface="Arial"/>
            </a:endParaRPr>
          </a:p>
          <a:p>
            <a:pPr algn="just">
              <a:lnSpc>
                <a:spcPct val="50000"/>
              </a:lnSpc>
            </a:pPr>
            <a:endParaRPr b="0" lang="de-DE" sz="1800" spc="-1" strike="noStrike">
              <a:solidFill>
                <a:srgbClr val="000000"/>
              </a:solidFill>
              <a:uFill>
                <a:solidFill>
                  <a:srgbClr val="ffffff"/>
                </a:solidFill>
              </a:uFill>
              <a:latin typeface="Arial"/>
            </a:endParaRPr>
          </a:p>
        </p:txBody>
      </p:sp>
      <p:sp>
        <p:nvSpPr>
          <p:cNvPr id="559" name="CustomShape 2"/>
          <p:cNvSpPr/>
          <p:nvPr/>
        </p:nvSpPr>
        <p:spPr>
          <a:xfrm>
            <a:off x="683640" y="5877360"/>
            <a:ext cx="7704360" cy="242640"/>
          </a:xfrm>
          <a:prstGeom prst="rect">
            <a:avLst/>
          </a:prstGeom>
          <a:noFill/>
          <a:ln>
            <a:noFill/>
          </a:ln>
        </p:spPr>
        <p:style>
          <a:lnRef idx="0"/>
          <a:fillRef idx="0"/>
          <a:effectRef idx="0"/>
          <a:fontRef idx="minor"/>
        </p:style>
        <p:txBody>
          <a:bodyPr lIns="90000" rIns="90000" tIns="45000" bIns="45000"/>
          <a:p>
            <a:pPr algn="r">
              <a:lnSpc>
                <a:spcPct val="100000"/>
              </a:lnSpc>
            </a:pPr>
            <a:r>
              <a:rPr b="0" lang="de-DE" sz="1000" spc="-1" strike="noStrike">
                <a:solidFill>
                  <a:srgbClr val="002060"/>
                </a:solidFill>
                <a:uFill>
                  <a:solidFill>
                    <a:srgbClr val="ffffff"/>
                  </a:solidFill>
                </a:uFill>
                <a:latin typeface="Tw Cen MT"/>
              </a:rPr>
              <a:t>http://www.handbuch.lvr.de/pdf/782-lvr_psychiatriereport_2016.pdf</a:t>
            </a:r>
            <a:endParaRPr b="0" lang="de-DE" sz="1800" spc="-1" strike="noStrike">
              <a:solidFill>
                <a:srgbClr val="000000"/>
              </a:solidFill>
              <a:uFill>
                <a:solidFill>
                  <a:srgbClr val="ffffff"/>
                </a:solidFill>
              </a:uFill>
              <a:latin typeface="Arial"/>
            </a:endParaRPr>
          </a:p>
        </p:txBody>
      </p:sp>
      <p:sp>
        <p:nvSpPr>
          <p:cNvPr id="560"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A70F0DB7-4418-4192-A559-E04D176558FC}"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971640" y="1268640"/>
            <a:ext cx="7776360" cy="4177800"/>
          </a:xfrm>
          <a:prstGeom prst="rect">
            <a:avLst/>
          </a:prstGeom>
          <a:noFill/>
          <a:ln w="9360">
            <a:noFill/>
          </a:ln>
        </p:spPr>
        <p:style>
          <a:lnRef idx="0"/>
          <a:fillRef idx="0"/>
          <a:effectRef idx="0"/>
          <a:fontRef idx="minor"/>
        </p:style>
        <p:txBody>
          <a:bodyPr/>
          <a:p>
            <a:pPr marL="318960" indent="-318600">
              <a:lnSpc>
                <a:spcPct val="120000"/>
              </a:lnSpc>
            </a:pPr>
            <a:r>
              <a:rPr b="1" lang="de-DE" sz="1600" spc="-1" strike="noStrike">
                <a:solidFill>
                  <a:srgbClr val="000000"/>
                </a:solidFill>
                <a:uFill>
                  <a:solidFill>
                    <a:srgbClr val="ffffff"/>
                  </a:solidFill>
                </a:uFill>
                <a:latin typeface="Verdana"/>
                <a:ea typeface="Verdana"/>
              </a:rPr>
              <a:t>Derzeitige Zusammensetzung des Ambulanzteams</a:t>
            </a:r>
            <a:endParaRPr b="0" lang="de-DE" sz="1800" spc="-1" strike="noStrike">
              <a:solidFill>
                <a:srgbClr val="000000"/>
              </a:solidFill>
              <a:uFill>
                <a:solidFill>
                  <a:srgbClr val="ffffff"/>
                </a:solidFill>
              </a:uFill>
              <a:latin typeface="Arial"/>
            </a:endParaRPr>
          </a:p>
          <a:p>
            <a:pPr marL="318960" indent="-318600">
              <a:lnSpc>
                <a:spcPct val="110000"/>
              </a:lnSpc>
              <a:buClr>
                <a:srgbClr val="0070c0"/>
              </a:buClr>
              <a:buSzPct val="80000"/>
              <a:buFont typeface="Wingdings" charset="2"/>
              <a:buChar char=""/>
            </a:pPr>
            <a:r>
              <a:rPr b="0" lang="de-DE" sz="1600" spc="-1" strike="noStrike" u="sng">
                <a:solidFill>
                  <a:srgbClr val="000000"/>
                </a:solidFill>
                <a:uFill>
                  <a:solidFill>
                    <a:srgbClr val="ffffff"/>
                  </a:solidFill>
                </a:uFill>
                <a:latin typeface="Verdana"/>
                <a:ea typeface="Verdana"/>
              </a:rPr>
              <a:t>Kolleg*innen mit </a:t>
            </a:r>
            <a:endParaRPr b="0" lang="de-DE" sz="1800" spc="-1" strike="noStrike">
              <a:solidFill>
                <a:srgbClr val="000000"/>
              </a:solidFill>
              <a:uFill>
                <a:solidFill>
                  <a:srgbClr val="ffffff"/>
                </a:solidFill>
              </a:uFill>
              <a:latin typeface="Arial"/>
            </a:endParaRPr>
          </a:p>
          <a:p>
            <a:pPr marL="318960" indent="-318600">
              <a:lnSpc>
                <a:spcPct val="110000"/>
              </a:lnSpc>
            </a:pPr>
            <a:r>
              <a:rPr b="0" lang="de-DE" sz="16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albanischer, bosnischer, kosovarischer, kroatischer, persischer, polnischer, serbischer, syrischer Zuwanderungsgeschichte sowie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deutsche Kolleg*innen</a:t>
            </a:r>
            <a:endParaRPr b="0" lang="de-DE" sz="1800" spc="-1" strike="noStrike">
              <a:solidFill>
                <a:srgbClr val="000000"/>
              </a:solidFill>
              <a:uFill>
                <a:solidFill>
                  <a:srgbClr val="ffffff"/>
                </a:solidFill>
              </a:uFill>
              <a:latin typeface="Arial"/>
            </a:endParaRPr>
          </a:p>
          <a:p>
            <a:pPr marL="318960" indent="-318600">
              <a:lnSpc>
                <a:spcPct val="110000"/>
              </a:lnSpc>
              <a:buClr>
                <a:srgbClr val="0070c0"/>
              </a:buClr>
              <a:buSzPct val="80000"/>
              <a:buFont typeface="Wingdings" charset="2"/>
              <a:buChar char=""/>
            </a:pPr>
            <a:r>
              <a:rPr b="0" lang="de-DE" sz="1600" spc="-1" strike="noStrike" u="sng">
                <a:solidFill>
                  <a:srgbClr val="000000"/>
                </a:solidFill>
                <a:uFill>
                  <a:solidFill>
                    <a:srgbClr val="ffffff"/>
                  </a:solidFill>
                </a:uFill>
                <a:latin typeface="Verdana"/>
                <a:ea typeface="Verdana"/>
              </a:rPr>
              <a:t>Sprachkompetenzen (erweiterte ambulante Versorgung)</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endParaRPr b="0" lang="de-DE" sz="1800" spc="-1" strike="noStrike">
              <a:solidFill>
                <a:srgbClr val="000000"/>
              </a:solidFill>
              <a:uFill>
                <a:solidFill>
                  <a:srgbClr val="ffffff"/>
                </a:solidFill>
              </a:uFill>
              <a:latin typeface="Arial"/>
            </a:endParaRPr>
          </a:p>
          <a:p>
            <a:pPr lvl="1" marL="776160" indent="-318600">
              <a:lnSpc>
                <a:spcPct val="110000"/>
              </a:lnSpc>
              <a:buClr>
                <a:srgbClr val="0070c0"/>
              </a:buClr>
              <a:buSzPct val="80000"/>
              <a:buFont typeface="Arial"/>
              <a:buChar char="•"/>
            </a:pPr>
            <a:r>
              <a:rPr b="0" lang="de-DE" sz="1500" spc="-1" strike="noStrike">
                <a:solidFill>
                  <a:srgbClr val="000000"/>
                </a:solidFill>
                <a:uFill>
                  <a:solidFill>
                    <a:srgbClr val="ffffff"/>
                  </a:solidFill>
                </a:uFill>
                <a:latin typeface="Verdana"/>
                <a:ea typeface="Verdana"/>
              </a:rPr>
              <a:t>Muttersprachlich: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(Kosovo-) Albanisch, Arabisch, Bosnisch/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Kroatisch/ Serbisch, Farsi, Kurdisch (Sorani),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Polnisch </a:t>
            </a:r>
            <a:endParaRPr b="0" lang="de-DE" sz="1800" spc="-1" strike="noStrike">
              <a:solidFill>
                <a:srgbClr val="000000"/>
              </a:solidFill>
              <a:uFill>
                <a:solidFill>
                  <a:srgbClr val="ffffff"/>
                </a:solidFill>
              </a:uFill>
              <a:latin typeface="Arial"/>
            </a:endParaRPr>
          </a:p>
          <a:p>
            <a:pPr lvl="1" marL="776160" indent="-318600">
              <a:lnSpc>
                <a:spcPct val="110000"/>
              </a:lnSpc>
              <a:buClr>
                <a:srgbClr val="0070c0"/>
              </a:buClr>
              <a:buSzPct val="80000"/>
              <a:buFont typeface="Arial"/>
              <a:buChar char="•"/>
            </a:pPr>
            <a:r>
              <a:rPr b="0" lang="de-DE" sz="1500" spc="-1" strike="noStrike">
                <a:solidFill>
                  <a:srgbClr val="000000"/>
                </a:solidFill>
                <a:uFill>
                  <a:solidFill>
                    <a:srgbClr val="ffffff"/>
                  </a:solidFill>
                </a:uFill>
                <a:latin typeface="Verdana"/>
                <a:ea typeface="Verdana"/>
              </a:rPr>
              <a:t>Fremdsprachig: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Englisch, Französisch, Italienisch, Madegassisch,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Russisch, Spanisch, Ukrainisch </a:t>
            </a:r>
            <a:endParaRPr b="0" lang="de-DE" sz="1800" spc="-1" strike="noStrike">
              <a:solidFill>
                <a:srgbClr val="000000"/>
              </a:solidFill>
              <a:uFill>
                <a:solidFill>
                  <a:srgbClr val="ffffff"/>
                </a:solidFill>
              </a:uFill>
              <a:latin typeface="Arial"/>
            </a:endParaRPr>
          </a:p>
          <a:p>
            <a:pPr marL="318960" indent="-318600">
              <a:lnSpc>
                <a:spcPct val="11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Alle Kolleg*innen arbeiten bei Bedarf unter Hinzuziehung von SIM, was v. a. durch die finanzielle Förderung des LVR möglich ist.</a:t>
            </a:r>
            <a:endParaRPr b="0" lang="de-DE" sz="1800" spc="-1" strike="noStrike">
              <a:solidFill>
                <a:srgbClr val="000000"/>
              </a:solidFill>
              <a:uFill>
                <a:solidFill>
                  <a:srgbClr val="ffffff"/>
                </a:solidFill>
              </a:uFill>
              <a:latin typeface="Arial"/>
            </a:endParaRPr>
          </a:p>
          <a:p>
            <a:pPr marL="343080" indent="-342720">
              <a:lnSpc>
                <a:spcPct val="90000"/>
              </a:lnSpc>
            </a:pPr>
            <a:endParaRPr b="0" lang="de-DE" sz="1800" spc="-1" strike="noStrike">
              <a:solidFill>
                <a:srgbClr val="000000"/>
              </a:solidFill>
              <a:uFill>
                <a:solidFill>
                  <a:srgbClr val="ffffff"/>
                </a:solidFill>
              </a:uFill>
              <a:latin typeface="Arial"/>
            </a:endParaRPr>
          </a:p>
        </p:txBody>
      </p:sp>
      <p:pic>
        <p:nvPicPr>
          <p:cNvPr id="562" name="Picture 4" descr=""/>
          <p:cNvPicPr/>
          <p:nvPr/>
        </p:nvPicPr>
        <p:blipFill>
          <a:blip r:embed="rId1"/>
          <a:stretch/>
        </p:blipFill>
        <p:spPr>
          <a:xfrm>
            <a:off x="214200" y="6357960"/>
            <a:ext cx="856800" cy="342720"/>
          </a:xfrm>
          <a:prstGeom prst="rect">
            <a:avLst/>
          </a:prstGeom>
          <a:ln w="9360">
            <a:noFill/>
          </a:ln>
        </p:spPr>
      </p:pic>
      <p:pic>
        <p:nvPicPr>
          <p:cNvPr id="563" name="Picture 3" descr=""/>
          <p:cNvPicPr/>
          <p:nvPr/>
        </p:nvPicPr>
        <p:blipFill>
          <a:blip r:embed="rId2"/>
          <a:stretch/>
        </p:blipFill>
        <p:spPr>
          <a:xfrm>
            <a:off x="7885080" y="6381720"/>
            <a:ext cx="1058400" cy="326520"/>
          </a:xfrm>
          <a:prstGeom prst="rect">
            <a:avLst/>
          </a:prstGeom>
          <a:ln w="9360">
            <a:noFill/>
          </a:ln>
        </p:spPr>
      </p:pic>
      <p:sp>
        <p:nvSpPr>
          <p:cNvPr id="564" name="TextShape 2"/>
          <p:cNvSpPr txBox="1"/>
          <p:nvPr/>
        </p:nvSpPr>
        <p:spPr>
          <a:xfrm>
            <a:off x="971280" y="412920"/>
            <a:ext cx="8353080" cy="999360"/>
          </a:xfrm>
          <a:prstGeom prst="rect">
            <a:avLst/>
          </a:prstGeom>
          <a:noFill/>
          <a:ln>
            <a:noFill/>
          </a:ln>
        </p:spPr>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Ambulanz für Transkulturelle Psychosomatische Medizin </a:t>
            </a: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und Psychotherapie</a:t>
            </a:r>
            <a:endParaRPr b="0" lang="de-DE" sz="4400" spc="-1" strike="noStrike">
              <a:solidFill>
                <a:srgbClr val="000000"/>
              </a:solidFill>
              <a:uFill>
                <a:solidFill>
                  <a:srgbClr val="ffffff"/>
                </a:solidFill>
              </a:uFill>
              <a:latin typeface="Arial"/>
            </a:endParaRPr>
          </a:p>
        </p:txBody>
      </p:sp>
      <p:sp>
        <p:nvSpPr>
          <p:cNvPr id="565" name="TextShape 3"/>
          <p:cNvSpPr txBox="1"/>
          <p:nvPr/>
        </p:nvSpPr>
        <p:spPr>
          <a:xfrm>
            <a:off x="8676360" y="260640"/>
            <a:ext cx="467280" cy="286920"/>
          </a:xfrm>
          <a:prstGeom prst="rect">
            <a:avLst/>
          </a:prstGeom>
          <a:noFill/>
          <a:ln>
            <a:noFill/>
          </a:ln>
        </p:spPr>
        <p:txBody>
          <a:bodyPr anchor="ctr"/>
          <a:p>
            <a:pPr algn="r">
              <a:lnSpc>
                <a:spcPct val="100000"/>
              </a:lnSpc>
            </a:pPr>
            <a:fld id="{80BA6192-A7B1-4466-BD9F-3814201FB5C9}" type="slidenum">
              <a:rPr b="1" lang="de-DE" sz="1000" spc="-1" strike="noStrike">
                <a:solidFill>
                  <a:srgbClr val="8b8b8b"/>
                </a:solidFill>
                <a:uFill>
                  <a:solidFill>
                    <a:srgbClr val="ffffff"/>
                  </a:solidFill>
                </a:uFill>
                <a:latin typeface="Verdana"/>
                <a:ea typeface="Verdana"/>
              </a:rPr>
              <a:t>&lt;Foliennummer&gt;</a:t>
            </a:fld>
            <a:endParaRPr b="0" lang="de-DE" sz="1400" spc="-1" strike="noStrike">
              <a:solidFill>
                <a:srgbClr val="000000"/>
              </a:solidFill>
              <a:uFill>
                <a:solidFill>
                  <a:srgbClr val="ffffff"/>
                </a:solidFill>
              </a:uFill>
              <a:latin typeface="Times New Roman"/>
            </a:endParaRPr>
          </a:p>
        </p:txBody>
      </p:sp>
    </p:spTree>
  </p:cSld>
  <p:transition>
    <p:wipe dir="r"/>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Shape 1"/>
          <p:cNvSpPr txBox="1"/>
          <p:nvPr/>
        </p:nvSpPr>
        <p:spPr>
          <a:xfrm>
            <a:off x="1043640" y="1268640"/>
            <a:ext cx="7488360" cy="4865400"/>
          </a:xfrm>
          <a:prstGeom prst="rect">
            <a:avLst/>
          </a:prstGeom>
          <a:noFill/>
          <a:ln w="9360">
            <a:noFill/>
          </a:ln>
        </p:spPr>
        <p:txBody>
          <a:bodyPr lIns="0" rIns="0" tIns="0" bIns="0"/>
          <a:p>
            <a:pPr>
              <a:lnSpc>
                <a:spcPts val="882"/>
              </a:lnSpc>
            </a:pPr>
            <a:r>
              <a:rPr b="1" lang="de-DE" sz="1500" spc="-1" strike="noStrike">
                <a:solidFill>
                  <a:srgbClr val="000000"/>
                </a:solidFill>
                <a:uFill>
                  <a:solidFill>
                    <a:srgbClr val="ffffff"/>
                  </a:solidFill>
                </a:uFill>
                <a:latin typeface="Verdana"/>
                <a:ea typeface="ヒラギノ角ゴ Pro W3"/>
              </a:rPr>
              <a:t>„</a:t>
            </a:r>
            <a:r>
              <a:rPr b="1" lang="de-DE" sz="1500" spc="-1" strike="noStrike">
                <a:solidFill>
                  <a:srgbClr val="000000"/>
                </a:solidFill>
                <a:uFill>
                  <a:solidFill>
                    <a:srgbClr val="ffffff"/>
                  </a:solidFill>
                </a:uFill>
                <a:latin typeface="Verdana"/>
                <a:ea typeface="ヒラギノ角ゴ Pro W3"/>
              </a:rPr>
              <a:t>Ambulante multimodale Behandlung für traumatisierte Flüchtlinge“ </a:t>
            </a:r>
            <a:endParaRPr b="1" lang="de-DE" sz="1200" spc="-1" strike="noStrike">
              <a:solidFill>
                <a:srgbClr val="000000"/>
              </a:solidFill>
              <a:uFill>
                <a:solidFill>
                  <a:srgbClr val="ffffff"/>
                </a:solidFill>
              </a:uFill>
              <a:latin typeface="Verdana"/>
            </a:endParaRPr>
          </a:p>
          <a:p>
            <a:pPr>
              <a:lnSpc>
                <a:spcPts val="882"/>
              </a:lnSpc>
            </a:pPr>
            <a:endParaRPr b="1" lang="de-DE" sz="1200" spc="-1" strike="noStrike">
              <a:solidFill>
                <a:srgbClr val="000000"/>
              </a:solidFill>
              <a:uFill>
                <a:solidFill>
                  <a:srgbClr val="ffffff"/>
                </a:solidFill>
              </a:uFill>
              <a:latin typeface="Verdana"/>
            </a:endParaRPr>
          </a:p>
          <a:p>
            <a:pPr marL="285840" indent="-285480">
              <a:lnSpc>
                <a:spcPts val="882"/>
              </a:lnSpc>
              <a:buBlip>
                <a:blip r:embed="rId1"/>
              </a:buBlip>
            </a:pPr>
            <a:r>
              <a:rPr b="0" lang="de-DE" sz="1500" spc="-1" strike="noStrike">
                <a:solidFill>
                  <a:srgbClr val="000000"/>
                </a:solidFill>
                <a:uFill>
                  <a:solidFill>
                    <a:srgbClr val="ffffff"/>
                  </a:solidFill>
                </a:uFill>
                <a:latin typeface="Verdana"/>
                <a:ea typeface="ヒラギノ角ゴ Pro W3"/>
              </a:rPr>
              <a:t>Im Rahmen des Projektes sollen modellhaft ambulante therapeutische multimodale Leistungen, die qualitativ und quantitativ über die basale Versorgung einer Institutsambulanz hinausgehen, schwer psychosomatisch erkrankten/ traumatisierten Menschen mit Fluchtgeschichte für den Förderzeitraum von 18 Monaten angeboten und auf ihre Wirksamkeit geprüft werden.</a:t>
            </a:r>
            <a:endParaRPr b="1" lang="de-DE" sz="1200" spc="-1" strike="noStrike">
              <a:solidFill>
                <a:srgbClr val="000000"/>
              </a:solidFill>
              <a:uFill>
                <a:solidFill>
                  <a:srgbClr val="ffffff"/>
                </a:solidFill>
              </a:uFill>
              <a:latin typeface="Verdana"/>
            </a:endParaRPr>
          </a:p>
          <a:p>
            <a:pPr>
              <a:lnSpc>
                <a:spcPts val="882"/>
              </a:lnSpc>
            </a:pPr>
            <a:endParaRPr b="1" lang="de-DE" sz="1200" spc="-1" strike="noStrike">
              <a:solidFill>
                <a:srgbClr val="000000"/>
              </a:solidFill>
              <a:uFill>
                <a:solidFill>
                  <a:srgbClr val="ffffff"/>
                </a:solidFill>
              </a:uFill>
              <a:latin typeface="Verdana"/>
            </a:endParaRPr>
          </a:p>
          <a:p>
            <a:pPr marL="285840" indent="-285480">
              <a:lnSpc>
                <a:spcPts val="882"/>
              </a:lnSpc>
              <a:buBlip>
                <a:blip r:embed="rId2"/>
              </a:buBlip>
            </a:pPr>
            <a:r>
              <a:rPr b="0" lang="de-DE" sz="1500" spc="-1" strike="noStrike">
                <a:solidFill>
                  <a:srgbClr val="000000"/>
                </a:solidFill>
                <a:uFill>
                  <a:solidFill>
                    <a:srgbClr val="ffffff"/>
                  </a:solidFill>
                </a:uFill>
                <a:latin typeface="Verdana"/>
                <a:ea typeface="ヒラギノ角ゴ Pro W3"/>
              </a:rPr>
              <a:t>Beim Nachweis entsprechender Wirksamkeit ist das Ziel, das modulare Angebot patientenzentriert und bedarfsgerecht in die klinische Routine zu implementieren. </a:t>
            </a:r>
            <a:endParaRPr b="1" lang="de-DE" sz="1200" spc="-1" strike="noStrike">
              <a:solidFill>
                <a:srgbClr val="000000"/>
              </a:solidFill>
              <a:uFill>
                <a:solidFill>
                  <a:srgbClr val="ffffff"/>
                </a:solidFill>
              </a:uFill>
              <a:latin typeface="Verdana"/>
            </a:endParaRPr>
          </a:p>
          <a:p>
            <a:pPr>
              <a:lnSpc>
                <a:spcPts val="882"/>
              </a:lnSpc>
            </a:pPr>
            <a:endParaRPr b="1" lang="de-DE" sz="1200" spc="-1" strike="noStrike">
              <a:solidFill>
                <a:srgbClr val="000000"/>
              </a:solidFill>
              <a:uFill>
                <a:solidFill>
                  <a:srgbClr val="ffffff"/>
                </a:solidFill>
              </a:uFill>
              <a:latin typeface="Verdana"/>
            </a:endParaRPr>
          </a:p>
        </p:txBody>
      </p:sp>
      <p:sp>
        <p:nvSpPr>
          <p:cNvPr id="567" name="CustomShape 2"/>
          <p:cNvSpPr/>
          <p:nvPr/>
        </p:nvSpPr>
        <p:spPr>
          <a:xfrm>
            <a:off x="-1116720" y="2853000"/>
            <a:ext cx="8353080" cy="999360"/>
          </a:xfrm>
          <a:prstGeom prst="rect">
            <a:avLst/>
          </a:prstGeom>
          <a:noFill/>
          <a:ln w="9360">
            <a:noFill/>
          </a:ln>
        </p:spPr>
        <p:style>
          <a:lnRef idx="0"/>
          <a:fillRef idx="0"/>
          <a:effectRef idx="0"/>
          <a:fontRef idx="minor"/>
        </p:style>
        <p:txBody>
          <a:bodyPr lIns="0" rIns="0" tIns="0" bIns="0"/>
          <a:p>
            <a:pPr>
              <a:lnSpc>
                <a:spcPct val="100000"/>
              </a:lnSpc>
            </a:pPr>
            <a:r>
              <a:rPr b="1" lang="de-DE" sz="1400" spc="-1" strike="noStrike">
                <a:solidFill>
                  <a:srgbClr val="0070c0"/>
                </a:solidFill>
                <a:uFill>
                  <a:solidFill>
                    <a:srgbClr val="ffffff"/>
                  </a:solidFill>
                </a:uFill>
                <a:latin typeface="Verdana"/>
                <a:ea typeface="Verdana"/>
              </a:rPr>
              <a:t> </a:t>
            </a:r>
            <a:endParaRPr b="0" lang="de-DE" sz="1800" spc="-1" strike="noStrike">
              <a:solidFill>
                <a:srgbClr val="000000"/>
              </a:solidFill>
              <a:uFill>
                <a:solidFill>
                  <a:srgbClr val="ffffff"/>
                </a:solidFill>
              </a:uFill>
              <a:latin typeface="Arial"/>
            </a:endParaRPr>
          </a:p>
        </p:txBody>
      </p:sp>
      <p:sp>
        <p:nvSpPr>
          <p:cNvPr id="568" name="TextShape 3"/>
          <p:cNvSpPr txBox="1"/>
          <p:nvPr/>
        </p:nvSpPr>
        <p:spPr>
          <a:xfrm>
            <a:off x="1043280" y="484920"/>
            <a:ext cx="5832720" cy="999360"/>
          </a:xfrm>
          <a:prstGeom prst="rect">
            <a:avLst/>
          </a:prstGeom>
          <a:noFill/>
          <a:ln>
            <a:noFill/>
          </a:ln>
        </p:spPr>
        <p:txBody>
          <a:bodyPr lIns="0" rIns="0" tIns="0" bIns="0"/>
          <a:p>
            <a:pPr>
              <a:lnSpc>
                <a:spcPct val="100000"/>
              </a:lnSpc>
            </a:pPr>
            <a:r>
              <a:rPr b="1" lang="de-DE" sz="1500" spc="-1" strike="noStrike">
                <a:solidFill>
                  <a:srgbClr val="0070c0"/>
                </a:solidFill>
                <a:uFill>
                  <a:solidFill>
                    <a:srgbClr val="ffffff"/>
                  </a:solidFill>
                </a:uFill>
                <a:latin typeface="Verdana"/>
                <a:ea typeface="Verdana"/>
              </a:rPr>
              <a:t>Modellprojektförderung durch das Land NRW </a:t>
            </a: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 (01.07.2017 bis 31.12.2018)</a:t>
            </a:r>
            <a:endParaRPr b="0" lang="de-DE" sz="1400" spc="-1" strike="noStrike">
              <a:solidFill>
                <a:srgbClr val="000000"/>
              </a:solidFill>
              <a:uFill>
                <a:solidFill>
                  <a:srgbClr val="ffffff"/>
                </a:solidFill>
              </a:uFill>
              <a:latin typeface="Arial"/>
            </a:endParaRPr>
          </a:p>
        </p:txBody>
      </p:sp>
      <p:sp>
        <p:nvSpPr>
          <p:cNvPr id="569" name="TextShape 4"/>
          <p:cNvSpPr txBox="1"/>
          <p:nvPr/>
        </p:nvSpPr>
        <p:spPr>
          <a:xfrm>
            <a:off x="8676360" y="260640"/>
            <a:ext cx="467280" cy="286920"/>
          </a:xfrm>
          <a:prstGeom prst="rect">
            <a:avLst/>
          </a:prstGeom>
          <a:noFill/>
          <a:ln>
            <a:noFill/>
          </a:ln>
        </p:spPr>
        <p:txBody>
          <a:bodyPr lIns="0" rIns="0" tIns="0" bIns="0" anchor="b"/>
          <a:p>
            <a:pPr>
              <a:lnSpc>
                <a:spcPct val="100000"/>
              </a:lnSpc>
            </a:pPr>
            <a:fld id="{55616398-C48B-4981-B1E5-5EF953D4A41B}" type="slidenum">
              <a:rPr b="1" lang="de-DE" sz="1000" spc="-1" strike="noStrike">
                <a:solidFill>
                  <a:srgbClr val="000000"/>
                </a:solidFill>
                <a:uFill>
                  <a:solidFill>
                    <a:srgbClr val="ffffff"/>
                  </a:solidFill>
                </a:uFill>
                <a:latin typeface="Verdana"/>
                <a:ea typeface="Verdana"/>
              </a:rPr>
              <a:t>&lt;Foliennummer&gt;</a:t>
            </a:fld>
            <a:endParaRPr b="0" lang="de-DE" sz="1400" spc="-1" strike="noStrike">
              <a:solidFill>
                <a:srgbClr val="000000"/>
              </a:solidFill>
              <a:uFill>
                <a:solidFill>
                  <a:srgbClr val="ffffff"/>
                </a:solidFill>
              </a:uFill>
              <a:latin typeface="Times New Roman"/>
            </a:endParaRPr>
          </a:p>
        </p:txBody>
      </p:sp>
    </p:spTree>
  </p:cSld>
  <p:transition>
    <p:wipe dir="r"/>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TextShape 1"/>
          <p:cNvSpPr txBox="1"/>
          <p:nvPr/>
        </p:nvSpPr>
        <p:spPr>
          <a:xfrm>
            <a:off x="971640" y="1688400"/>
            <a:ext cx="7128360" cy="4836600"/>
          </a:xfrm>
          <a:prstGeom prst="rect">
            <a:avLst/>
          </a:prstGeom>
          <a:noFill/>
          <a:ln>
            <a:noFill/>
          </a:ln>
        </p:spPr>
        <p:txBody>
          <a:bodyPr/>
          <a:p>
            <a:pPr>
              <a:lnSpc>
                <a:spcPct val="120000"/>
              </a:lnSpc>
            </a:pPr>
            <a:r>
              <a:rPr b="1" lang="de-DE" sz="1500" spc="-1" strike="noStrike">
                <a:solidFill>
                  <a:srgbClr val="000000"/>
                </a:solidFill>
                <a:uFill>
                  <a:solidFill>
                    <a:srgbClr val="ffffff"/>
                  </a:solidFill>
                </a:uFill>
                <a:latin typeface="Verdana"/>
                <a:ea typeface="Verdana"/>
              </a:rPr>
              <a:t>Faktoren wie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persönliche Resilienz/Widerstandskraft</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Vulnerabilität/Anfälligkeit und </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die Wirkung von sogenannten „post migration factors“</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pPr>
            <a:r>
              <a:rPr b="0" lang="de-DE" sz="1500" spc="-1" strike="noStrike">
                <a:solidFill>
                  <a:srgbClr val="000000"/>
                </a:solidFill>
                <a:uFill>
                  <a:solidFill>
                    <a:srgbClr val="ffffff"/>
                  </a:solidFill>
                </a:uFill>
                <a:latin typeface="Verdana"/>
                <a:ea typeface="Verdana"/>
              </a:rPr>
              <a:t>spielen bei Entstehung und Verlauf von Krankheiten bei Flüchtlingen eine entscheidende Rolle.</a:t>
            </a:r>
            <a:endParaRPr b="0" lang="de-DE" sz="2900" spc="-1" strike="noStrike">
              <a:solidFill>
                <a:srgbClr val="000000"/>
              </a:solidFill>
              <a:uFill>
                <a:solidFill>
                  <a:srgbClr val="ffffff"/>
                </a:solidFill>
              </a:uFill>
              <a:latin typeface="Tw Cen MT"/>
            </a:endParaRPr>
          </a:p>
          <a:p>
            <a:pPr algn="r">
              <a:lnSpc>
                <a:spcPct val="120000"/>
              </a:lnSpc>
            </a:pPr>
            <a:r>
              <a:rPr b="0" lang="de-DE" sz="1100" spc="-1" strike="noStrike">
                <a:solidFill>
                  <a:srgbClr val="000000"/>
                </a:solidFill>
                <a:uFill>
                  <a:solidFill>
                    <a:srgbClr val="ffffff"/>
                  </a:solidFill>
                </a:uFill>
                <a:latin typeface="Verdana"/>
                <a:ea typeface="Verdana"/>
              </a:rPr>
              <a:t>(Metaanalyse von Porter &amp; Haslam 2005)</a:t>
            </a: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71" name="CustomShape 2"/>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Gesundheitliche Folgen von Traumatisierungen</a:t>
            </a:r>
            <a:endParaRPr b="0" lang="de-DE" sz="1800" spc="-1" strike="noStrike">
              <a:solidFill>
                <a:srgbClr val="000000"/>
              </a:solidFill>
              <a:uFill>
                <a:solidFill>
                  <a:srgbClr val="ffffff"/>
                </a:solidFill>
              </a:uFill>
              <a:latin typeface="Arial"/>
            </a:endParaRPr>
          </a:p>
        </p:txBody>
      </p:sp>
      <p:sp>
        <p:nvSpPr>
          <p:cNvPr id="572"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8B3E855E-919A-426A-8148-8F4B902CCEC4}"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CustomShape 1"/>
          <p:cNvSpPr/>
          <p:nvPr/>
        </p:nvSpPr>
        <p:spPr>
          <a:xfrm>
            <a:off x="973080" y="1268640"/>
            <a:ext cx="6838920" cy="4177800"/>
          </a:xfrm>
          <a:prstGeom prst="rect">
            <a:avLst/>
          </a:prstGeom>
          <a:noFill/>
          <a:ln w="9360">
            <a:noFill/>
          </a:ln>
        </p:spPr>
        <p:style>
          <a:lnRef idx="0"/>
          <a:fillRef idx="0"/>
          <a:effectRef idx="0"/>
          <a:fontRef idx="minor"/>
        </p:style>
        <p:txBody>
          <a:bodyPr lIns="90000" rIns="90000" tIns="45000" bIns="45000"/>
          <a:p>
            <a:pPr>
              <a:lnSpc>
                <a:spcPct val="90000"/>
              </a:lnSpc>
            </a:pPr>
            <a:endParaRPr b="0" lang="de-DE" sz="1800" spc="-1" strike="noStrike">
              <a:solidFill>
                <a:srgbClr val="000000"/>
              </a:solidFill>
              <a:uFill>
                <a:solidFill>
                  <a:srgbClr val="ffffff"/>
                </a:solidFill>
              </a:uFill>
              <a:latin typeface="Arial"/>
            </a:endParaRPr>
          </a:p>
          <a:p>
            <a:pPr marL="343080" indent="-342720">
              <a:lnSpc>
                <a:spcPct val="90000"/>
              </a:lnSpc>
              <a:buClr>
                <a:srgbClr val="000000"/>
              </a:buClr>
              <a:buFont typeface="Symbol" charset="2"/>
              <a:buChar char=""/>
            </a:pPr>
            <a:r>
              <a:rPr b="0" lang="de-DE" sz="1600" spc="-1" strike="noStrike" u="sng">
                <a:solidFill>
                  <a:srgbClr val="000000"/>
                </a:solidFill>
                <a:uFill>
                  <a:solidFill>
                    <a:srgbClr val="ffffff"/>
                  </a:solidFill>
                </a:uFill>
                <a:latin typeface="Verdana"/>
                <a:ea typeface="Verdana"/>
              </a:rPr>
              <a:t>Vier Phasen-Modell:</a:t>
            </a:r>
            <a:endParaRPr b="0" lang="de-DE" sz="1800" spc="-1" strike="noStrike">
              <a:solidFill>
                <a:srgbClr val="000000"/>
              </a:solidFill>
              <a:uFill>
                <a:solidFill>
                  <a:srgbClr val="ffffff"/>
                </a:solidFill>
              </a:uFill>
              <a:latin typeface="Arial"/>
            </a:endParaRPr>
          </a:p>
          <a:p>
            <a:pPr>
              <a:lnSpc>
                <a:spcPct val="90000"/>
              </a:lnSpc>
            </a:pPr>
            <a:endParaRPr b="0" lang="de-DE" sz="1800" spc="-1" strike="noStrike">
              <a:solidFill>
                <a:srgbClr val="000000"/>
              </a:solidFill>
              <a:uFill>
                <a:solidFill>
                  <a:srgbClr val="ffffff"/>
                </a:solidFill>
              </a:uFill>
              <a:latin typeface="Arial"/>
            </a:endParaRPr>
          </a:p>
          <a:p>
            <a:pPr lvl="1" marL="800280" indent="-342720">
              <a:lnSpc>
                <a:spcPct val="90000"/>
              </a:lnSpc>
              <a:buClr>
                <a:srgbClr val="000000"/>
              </a:buClr>
              <a:buFont typeface="Symbol" charset="2"/>
              <a:buChar char=""/>
            </a:pPr>
            <a:r>
              <a:rPr b="0" lang="de-DE" sz="1600" spc="-1" strike="noStrike">
                <a:solidFill>
                  <a:srgbClr val="000000"/>
                </a:solidFill>
                <a:uFill>
                  <a:solidFill>
                    <a:srgbClr val="ffffff"/>
                  </a:solidFill>
                </a:uFill>
                <a:latin typeface="Verdana"/>
                <a:ea typeface="Verdana"/>
              </a:rPr>
              <a:t>1. Aufbau einer tragfähigen Arbeitsbeziehung</a:t>
            </a:r>
            <a:endParaRPr b="0" lang="de-DE" sz="1800" spc="-1" strike="noStrike">
              <a:solidFill>
                <a:srgbClr val="000000"/>
              </a:solidFill>
              <a:uFill>
                <a:solidFill>
                  <a:srgbClr val="ffffff"/>
                </a:solidFill>
              </a:uFill>
              <a:latin typeface="Arial"/>
            </a:endParaRPr>
          </a:p>
          <a:p>
            <a:pPr lvl="1" marL="800280" indent="-342720">
              <a:lnSpc>
                <a:spcPct val="90000"/>
              </a:lnSpc>
              <a:buClr>
                <a:srgbClr val="000000"/>
              </a:buClr>
              <a:buFont typeface="Symbol" charset="2"/>
              <a:buChar char=""/>
            </a:pPr>
            <a:r>
              <a:rPr b="0" lang="de-DE" sz="1600" spc="-1" strike="noStrike">
                <a:solidFill>
                  <a:srgbClr val="000000"/>
                </a:solidFill>
                <a:uFill>
                  <a:solidFill>
                    <a:srgbClr val="ffffff"/>
                  </a:solidFill>
                </a:uFill>
                <a:latin typeface="Verdana"/>
                <a:ea typeface="Verdana"/>
              </a:rPr>
              <a:t>2. Stabilisierungsphase/Ressourcenaktivierung</a:t>
            </a:r>
            <a:endParaRPr b="0" lang="de-DE" sz="1800" spc="-1" strike="noStrike">
              <a:solidFill>
                <a:srgbClr val="000000"/>
              </a:solidFill>
              <a:uFill>
                <a:solidFill>
                  <a:srgbClr val="ffffff"/>
                </a:solidFill>
              </a:uFill>
              <a:latin typeface="Arial"/>
            </a:endParaRPr>
          </a:p>
          <a:p>
            <a:pPr lvl="1" marL="800280" indent="-342720">
              <a:lnSpc>
                <a:spcPct val="90000"/>
              </a:lnSpc>
              <a:buClr>
                <a:srgbClr val="000000"/>
              </a:buClr>
              <a:buFont typeface="Symbol" charset="2"/>
              <a:buChar char=""/>
            </a:pPr>
            <a:r>
              <a:rPr b="0" lang="de-DE" sz="1600" spc="-1" strike="noStrike">
                <a:solidFill>
                  <a:srgbClr val="000000"/>
                </a:solidFill>
                <a:uFill>
                  <a:solidFill>
                    <a:srgbClr val="ffffff"/>
                  </a:solidFill>
                </a:uFill>
                <a:latin typeface="Verdana"/>
                <a:ea typeface="Verdana"/>
              </a:rPr>
              <a:t>3. Traumakonfrontation</a:t>
            </a:r>
            <a:endParaRPr b="0" lang="de-DE" sz="1800" spc="-1" strike="noStrike">
              <a:solidFill>
                <a:srgbClr val="000000"/>
              </a:solidFill>
              <a:uFill>
                <a:solidFill>
                  <a:srgbClr val="ffffff"/>
                </a:solidFill>
              </a:uFill>
              <a:latin typeface="Arial"/>
            </a:endParaRPr>
          </a:p>
          <a:p>
            <a:pPr lvl="1" marL="800280" indent="-342720">
              <a:lnSpc>
                <a:spcPct val="90000"/>
              </a:lnSpc>
              <a:buClr>
                <a:srgbClr val="000000"/>
              </a:buClr>
              <a:buFont typeface="Symbol" charset="2"/>
              <a:buChar char=""/>
            </a:pPr>
            <a:r>
              <a:rPr b="0" lang="de-DE" sz="1600" spc="-1" strike="noStrike">
                <a:solidFill>
                  <a:srgbClr val="000000"/>
                </a:solidFill>
                <a:uFill>
                  <a:solidFill>
                    <a:srgbClr val="ffffff"/>
                  </a:solidFill>
                </a:uFill>
                <a:latin typeface="Verdana"/>
                <a:ea typeface="Verdana"/>
              </a:rPr>
              <a:t>4. Reintegration, Neuorientierung</a:t>
            </a:r>
            <a:endParaRPr b="0" lang="de-DE" sz="1800" spc="-1" strike="noStrike">
              <a:solidFill>
                <a:srgbClr val="000000"/>
              </a:solidFill>
              <a:uFill>
                <a:solidFill>
                  <a:srgbClr val="ffffff"/>
                </a:solidFill>
              </a:uFill>
              <a:latin typeface="Arial"/>
            </a:endParaRPr>
          </a:p>
          <a:p>
            <a:pPr>
              <a:lnSpc>
                <a:spcPct val="90000"/>
              </a:lnSpc>
            </a:pPr>
            <a:endParaRPr b="0" lang="de-DE" sz="1800" spc="-1" strike="noStrike">
              <a:solidFill>
                <a:srgbClr val="000000"/>
              </a:solidFill>
              <a:uFill>
                <a:solidFill>
                  <a:srgbClr val="ffffff"/>
                </a:solidFill>
              </a:uFill>
              <a:latin typeface="Arial"/>
            </a:endParaRPr>
          </a:p>
          <a:p>
            <a:pPr marL="343080" indent="-342720">
              <a:lnSpc>
                <a:spcPct val="90000"/>
              </a:lnSpc>
            </a:pPr>
            <a:r>
              <a:rPr b="1" lang="de-DE" sz="1800" spc="-1" strike="noStrike">
                <a:solidFill>
                  <a:srgbClr val="000000"/>
                </a:solidFill>
                <a:uFill>
                  <a:solidFill>
                    <a:srgbClr val="ffffff"/>
                  </a:solidFill>
                </a:uFill>
                <a:latin typeface="Arial"/>
                <a:ea typeface="Verdana"/>
              </a:rPr>
              <a:t>	</a:t>
            </a:r>
            <a:endParaRPr b="0" lang="de-DE" sz="1800" spc="-1" strike="noStrike">
              <a:solidFill>
                <a:srgbClr val="000000"/>
              </a:solidFill>
              <a:uFill>
                <a:solidFill>
                  <a:srgbClr val="ffffff"/>
                </a:solidFill>
              </a:uFill>
              <a:latin typeface="Arial"/>
            </a:endParaRPr>
          </a:p>
          <a:p>
            <a:pPr marL="343080" indent="-342720">
              <a:lnSpc>
                <a:spcPct val="90000"/>
              </a:lnSpc>
            </a:pPr>
            <a:r>
              <a:rPr b="1" lang="de-DE" sz="2000" spc="-1" strike="noStrike">
                <a:solidFill>
                  <a:srgbClr val="0070c0"/>
                </a:solidFill>
                <a:uFill>
                  <a:solidFill>
                    <a:srgbClr val="ffffff"/>
                  </a:solidFill>
                </a:uFill>
                <a:latin typeface="Arial"/>
                <a:ea typeface="Verdana"/>
              </a:rPr>
              <a:t>	</a:t>
            </a:r>
            <a:r>
              <a:rPr b="1" lang="de-DE" sz="2000" spc="-1" strike="noStrike">
                <a:solidFill>
                  <a:srgbClr val="0070c0"/>
                </a:solidFill>
                <a:uFill>
                  <a:solidFill>
                    <a:srgbClr val="ffffff"/>
                  </a:solidFill>
                </a:uFill>
                <a:latin typeface="Arial"/>
                <a:ea typeface="Verdana"/>
              </a:rPr>
              <a:t>→ </a:t>
            </a:r>
            <a:r>
              <a:rPr b="1" lang="de-DE" sz="2000" spc="-1" strike="noStrike">
                <a:solidFill>
                  <a:srgbClr val="0070c0"/>
                </a:solidFill>
                <a:uFill>
                  <a:solidFill>
                    <a:srgbClr val="ffffff"/>
                  </a:solidFill>
                </a:uFill>
                <a:latin typeface="Arial"/>
                <a:ea typeface="Verdana"/>
              </a:rPr>
              <a:t>	</a:t>
            </a:r>
            <a:r>
              <a:rPr b="1" lang="de-DE" sz="1500" spc="-1" strike="noStrike">
                <a:solidFill>
                  <a:srgbClr val="0070c0"/>
                </a:solidFill>
                <a:uFill>
                  <a:solidFill>
                    <a:srgbClr val="ffffff"/>
                  </a:solidFill>
                </a:uFill>
                <a:latin typeface="Verdana"/>
                <a:ea typeface="Verdana"/>
              </a:rPr>
              <a:t>Wiederherstellung von Sicherheit und Kontrolle </a:t>
            </a: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als Grundlage der Stabilisierung</a:t>
            </a:r>
            <a:endParaRPr b="0" lang="de-DE" sz="1800" spc="-1" strike="noStrike">
              <a:solidFill>
                <a:srgbClr val="000000"/>
              </a:solidFill>
              <a:uFill>
                <a:solidFill>
                  <a:srgbClr val="ffffff"/>
                </a:solidFill>
              </a:uFill>
              <a:latin typeface="Arial"/>
            </a:endParaRPr>
          </a:p>
        </p:txBody>
      </p:sp>
      <p:sp>
        <p:nvSpPr>
          <p:cNvPr id="574" name="CustomShape 2"/>
          <p:cNvSpPr/>
          <p:nvPr/>
        </p:nvSpPr>
        <p:spPr>
          <a:xfrm>
            <a:off x="-468720" y="2133000"/>
            <a:ext cx="8604000" cy="1142640"/>
          </a:xfrm>
          <a:prstGeom prst="rect">
            <a:avLst/>
          </a:prstGeom>
          <a:noFill/>
          <a:ln w="9360">
            <a:noFill/>
          </a:ln>
        </p:spPr>
        <p:style>
          <a:lnRef idx="0"/>
          <a:fillRef idx="0"/>
          <a:effectRef idx="0"/>
          <a:fontRef idx="minor"/>
        </p:style>
      </p:sp>
      <p:sp>
        <p:nvSpPr>
          <p:cNvPr id="575" name="TextShape 3"/>
          <p:cNvSpPr txBox="1"/>
          <p:nvPr/>
        </p:nvSpPr>
        <p:spPr>
          <a:xfrm>
            <a:off x="8604360" y="260640"/>
            <a:ext cx="467280" cy="286920"/>
          </a:xfrm>
          <a:prstGeom prst="rect">
            <a:avLst/>
          </a:prstGeom>
          <a:noFill/>
          <a:ln>
            <a:noFill/>
          </a:ln>
        </p:spPr>
        <p:txBody>
          <a:bodyPr anchor="ctr"/>
          <a:p>
            <a:pPr algn="r">
              <a:lnSpc>
                <a:spcPct val="100000"/>
              </a:lnSpc>
            </a:pPr>
            <a:fld id="{C1B3601C-5F8E-4486-9160-5699EC9BA048}" type="slidenum">
              <a:rPr b="1" lang="de-DE" sz="1000" spc="-1" strike="noStrike">
                <a:solidFill>
                  <a:srgbClr val="8b8b8b"/>
                </a:solidFill>
                <a:uFill>
                  <a:solidFill>
                    <a:srgbClr val="ffffff"/>
                  </a:solidFill>
                </a:uFill>
                <a:latin typeface="Verdana"/>
                <a:ea typeface="Verdana"/>
              </a:rPr>
              <a:t>&lt;Foliennummer&gt;</a:t>
            </a:fld>
            <a:endParaRPr b="0" lang="de-DE" sz="1400" spc="-1" strike="noStrike">
              <a:solidFill>
                <a:srgbClr val="000000"/>
              </a:solidFill>
              <a:uFill>
                <a:solidFill>
                  <a:srgbClr val="ffffff"/>
                </a:solidFill>
              </a:uFill>
              <a:latin typeface="Times New Roman"/>
            </a:endParaRPr>
          </a:p>
        </p:txBody>
      </p:sp>
      <p:sp>
        <p:nvSpPr>
          <p:cNvPr id="576" name="CustomShape 4"/>
          <p:cNvSpPr/>
          <p:nvPr/>
        </p:nvSpPr>
        <p:spPr>
          <a:xfrm>
            <a:off x="6876360" y="1917000"/>
            <a:ext cx="287640" cy="2304000"/>
          </a:xfrm>
          <a:prstGeom prst="rightBrace">
            <a:avLst>
              <a:gd name="adj1" fmla="val 33586"/>
              <a:gd name="adj2" fmla="val 50000"/>
            </a:avLst>
          </a:prstGeom>
          <a:noFill/>
          <a:ln>
            <a:round/>
          </a:ln>
        </p:spPr>
        <p:style>
          <a:lnRef idx="1">
            <a:schemeClr val="accent1"/>
          </a:lnRef>
          <a:fillRef idx="0">
            <a:schemeClr val="accent1"/>
          </a:fillRef>
          <a:effectRef idx="0">
            <a:schemeClr val="accent1"/>
          </a:effectRef>
          <a:fontRef idx="minor"/>
        </p:style>
      </p:sp>
      <p:sp>
        <p:nvSpPr>
          <p:cNvPr id="577" name="CustomShape 5"/>
          <p:cNvSpPr/>
          <p:nvPr/>
        </p:nvSpPr>
        <p:spPr>
          <a:xfrm>
            <a:off x="7380360" y="2690280"/>
            <a:ext cx="1583640" cy="729720"/>
          </a:xfrm>
          <a:prstGeom prst="rect">
            <a:avLst/>
          </a:prstGeom>
          <a:noFill/>
          <a:ln>
            <a:solidFill>
              <a:srgbClr val="00b050"/>
            </a:solidFill>
          </a:ln>
        </p:spPr>
        <p:style>
          <a:lnRef idx="0"/>
          <a:fillRef idx="0"/>
          <a:effectRef idx="0"/>
          <a:fontRef idx="minor"/>
        </p:style>
        <p:txBody>
          <a:bodyPr lIns="90000" rIns="90000" tIns="45000" bIns="45000"/>
          <a:p>
            <a:pPr>
              <a:lnSpc>
                <a:spcPct val="100000"/>
              </a:lnSpc>
            </a:pPr>
            <a:r>
              <a:rPr b="0" lang="de-DE" sz="1400" spc="-1" strike="noStrike">
                <a:solidFill>
                  <a:srgbClr val="000000"/>
                </a:solidFill>
                <a:uFill>
                  <a:solidFill>
                    <a:srgbClr val="ffffff"/>
                  </a:solidFill>
                </a:uFill>
                <a:latin typeface="Verdana"/>
                <a:ea typeface="Verdana"/>
              </a:rPr>
              <a:t>zielt v. a. auf die innere Stabilisierung</a:t>
            </a:r>
            <a:endParaRPr b="0" lang="de-DE" sz="1800" spc="-1" strike="noStrike">
              <a:solidFill>
                <a:srgbClr val="000000"/>
              </a:solidFill>
              <a:uFill>
                <a:solidFill>
                  <a:srgbClr val="ffffff"/>
                </a:solidFill>
              </a:uFill>
              <a:latin typeface="Arial"/>
            </a:endParaRPr>
          </a:p>
        </p:txBody>
      </p:sp>
      <p:sp>
        <p:nvSpPr>
          <p:cNvPr id="578" name="CustomShape 6"/>
          <p:cNvSpPr/>
          <p:nvPr/>
        </p:nvSpPr>
        <p:spPr>
          <a:xfrm>
            <a:off x="971280" y="484920"/>
            <a:ext cx="6264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Grundlagen traumatherapeutischer Behandlung</a:t>
            </a:r>
            <a:endParaRPr b="0" lang="de-DE" sz="1800" spc="-1" strike="noStrike">
              <a:solidFill>
                <a:srgbClr val="000000"/>
              </a:solidFill>
              <a:uFill>
                <a:solidFill>
                  <a:srgbClr val="ffffff"/>
                </a:solidFill>
              </a:uFill>
              <a:latin typeface="Arial"/>
            </a:endParaRPr>
          </a:p>
        </p:txBody>
      </p:sp>
    </p:spTree>
  </p:cSld>
  <p:transition>
    <p:wipe dir="r"/>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TextShape 1"/>
          <p:cNvSpPr txBox="1"/>
          <p:nvPr/>
        </p:nvSpPr>
        <p:spPr>
          <a:xfrm>
            <a:off x="971640" y="1688400"/>
            <a:ext cx="6840360" cy="4836600"/>
          </a:xfrm>
          <a:prstGeom prst="rect">
            <a:avLst/>
          </a:prstGeom>
          <a:noFill/>
          <a:ln>
            <a:noFill/>
          </a:ln>
        </p:spPr>
        <p:txBody>
          <a:bodyPr/>
          <a:p>
            <a:pPr>
              <a:lnSpc>
                <a:spcPct val="120000"/>
              </a:lnSpc>
            </a:pPr>
            <a:endParaRPr b="0" lang="de-DE" sz="2900" spc="-1" strike="noStrike">
              <a:solidFill>
                <a:srgbClr val="000000"/>
              </a:solidFill>
              <a:uFill>
                <a:solidFill>
                  <a:srgbClr val="ffffff"/>
                </a:solidFill>
              </a:uFill>
              <a:latin typeface="Tw Cen MT"/>
            </a:endParaRPr>
          </a:p>
          <a:p>
            <a:pPr>
              <a:lnSpc>
                <a:spcPct val="120000"/>
              </a:lnSpc>
              <a:buBlip>
                <a:blip r:embed="rId1"/>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Erleichterung des Zugangs zu adäquater gesundheitlicher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Versorgung</a:t>
            </a:r>
            <a:endParaRPr b="0" lang="de-DE" sz="2900" spc="-1" strike="noStrike">
              <a:solidFill>
                <a:srgbClr val="000000"/>
              </a:solidFill>
              <a:uFill>
                <a:solidFill>
                  <a:srgbClr val="ffffff"/>
                </a:solidFill>
              </a:uFill>
              <a:latin typeface="Tw Cen MT"/>
            </a:endParaRPr>
          </a:p>
          <a:p>
            <a:pPr>
              <a:lnSpc>
                <a:spcPct val="120000"/>
              </a:lnSpc>
              <a:buBlip>
                <a:blip r:embed="rId2"/>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Gesellschaftliche Teilhabe (Chancen auf Bildung, Arbeit,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Integration, etc.)</a:t>
            </a:r>
            <a:endParaRPr b="0" lang="de-DE" sz="2900" spc="-1" strike="noStrike">
              <a:solidFill>
                <a:srgbClr val="000000"/>
              </a:solidFill>
              <a:uFill>
                <a:solidFill>
                  <a:srgbClr val="ffffff"/>
                </a:solidFill>
              </a:uFill>
              <a:latin typeface="Tw Cen MT"/>
            </a:endParaRPr>
          </a:p>
          <a:p>
            <a:pPr>
              <a:lnSpc>
                <a:spcPct val="120000"/>
              </a:lnSpc>
              <a:buBlip>
                <a:blip r:embed="rId3"/>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Anknüpfen (frühere) Ressourcen</a:t>
            </a:r>
            <a:endParaRPr b="0" lang="de-DE" sz="2900" spc="-1" strike="noStrike">
              <a:solidFill>
                <a:srgbClr val="000000"/>
              </a:solidFill>
              <a:uFill>
                <a:solidFill>
                  <a:srgbClr val="ffffff"/>
                </a:solidFill>
              </a:uFill>
              <a:latin typeface="Tw Cen MT"/>
            </a:endParaRPr>
          </a:p>
          <a:p>
            <a:pPr>
              <a:lnSpc>
                <a:spcPct val="120000"/>
              </a:lnSpc>
              <a:buBlip>
                <a:blip r:embed="rId4"/>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Schaffen von Möglichkeiten sozialer Kontakte</a:t>
            </a:r>
            <a:endParaRPr b="0" lang="de-DE" sz="2900" spc="-1" strike="noStrike">
              <a:solidFill>
                <a:srgbClr val="000000"/>
              </a:solidFill>
              <a:uFill>
                <a:solidFill>
                  <a:srgbClr val="ffffff"/>
                </a:solidFill>
              </a:uFill>
              <a:latin typeface="Tw Cen MT"/>
            </a:endParaRPr>
          </a:p>
          <a:p>
            <a:pPr>
              <a:lnSpc>
                <a:spcPct val="120000"/>
              </a:lnSpc>
              <a:buBlip>
                <a:blip r:embed="rId5"/>
              </a:buBlip>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Herstellen von Transparenz in Bezug auf Entscheidungen </a:t>
            </a: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zur Bleibeperspektive</a:t>
            </a:r>
            <a:endParaRPr b="0" lang="de-DE" sz="2900" spc="-1" strike="noStrike">
              <a:solidFill>
                <a:srgbClr val="000000"/>
              </a:solidFill>
              <a:uFill>
                <a:solidFill>
                  <a:srgbClr val="ffffff"/>
                </a:solidFill>
              </a:uFill>
              <a:latin typeface="Tw Cen MT"/>
            </a:endParaRPr>
          </a:p>
          <a:p>
            <a:pPr>
              <a:lnSpc>
                <a:spcPct val="120000"/>
              </a:lnSpc>
            </a:pPr>
            <a:r>
              <a:rPr b="0" lang="de-DE" sz="12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a:p>
            <a:pPr>
              <a:lnSpc>
                <a:spcPct val="125000"/>
              </a:lnSpc>
            </a:pPr>
            <a:endParaRPr b="0" lang="de-DE" sz="2900" spc="-1" strike="noStrike">
              <a:solidFill>
                <a:srgbClr val="000000"/>
              </a:solidFill>
              <a:uFill>
                <a:solidFill>
                  <a:srgbClr val="ffffff"/>
                </a:solidFill>
              </a:uFill>
              <a:latin typeface="Tw Cen MT"/>
            </a:endParaRPr>
          </a:p>
        </p:txBody>
      </p:sp>
      <p:sp>
        <p:nvSpPr>
          <p:cNvPr id="580" name="CustomShape 2"/>
          <p:cNvSpPr/>
          <p:nvPr/>
        </p:nvSpPr>
        <p:spPr>
          <a:xfrm>
            <a:off x="971280" y="484920"/>
            <a:ext cx="684072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Förderung von (äußerer) Sicherheit und Stabilität </a:t>
            </a:r>
            <a:endParaRPr b="0" lang="de-DE" sz="1800" spc="-1" strike="noStrike">
              <a:solidFill>
                <a:srgbClr val="000000"/>
              </a:solidFill>
              <a:uFill>
                <a:solidFill>
                  <a:srgbClr val="ffffff"/>
                </a:solidFill>
              </a:uFill>
              <a:latin typeface="Arial"/>
            </a:endParaRPr>
          </a:p>
        </p:txBody>
      </p:sp>
      <p:sp>
        <p:nvSpPr>
          <p:cNvPr id="581"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6CEEE195-B216-42A4-A572-F7F1B4A3655C}"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2" name="Picture 11" descr=""/>
          <p:cNvPicPr/>
          <p:nvPr/>
        </p:nvPicPr>
        <p:blipFill>
          <a:blip r:embed="rId1"/>
          <a:stretch/>
        </p:blipFill>
        <p:spPr>
          <a:xfrm>
            <a:off x="2268360" y="1700280"/>
            <a:ext cx="4547880" cy="3531960"/>
          </a:xfrm>
          <a:prstGeom prst="rect">
            <a:avLst/>
          </a:prstGeom>
          <a:ln>
            <a:noFill/>
          </a:ln>
        </p:spPr>
      </p:pic>
      <p:sp>
        <p:nvSpPr>
          <p:cNvPr id="583" name="CustomShape 1"/>
          <p:cNvSpPr/>
          <p:nvPr/>
        </p:nvSpPr>
        <p:spPr>
          <a:xfrm>
            <a:off x="395280" y="260280"/>
            <a:ext cx="8368920" cy="99036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de-DE" sz="1500" spc="-1" strike="noStrike">
                <a:solidFill>
                  <a:srgbClr val="3b3b3b"/>
                </a:solidFill>
                <a:uFill>
                  <a:solidFill>
                    <a:srgbClr val="ffffff"/>
                  </a:solidFill>
                </a:uFill>
                <a:latin typeface="Verdana"/>
                <a:ea typeface="Verdana"/>
              </a:rPr>
              <a:t>Vielen Dank für Ihre Aufmerksamkeit!</a:t>
            </a:r>
            <a:endParaRPr b="0" lang="de-DE" sz="1800" spc="-1" strike="noStrike">
              <a:solidFill>
                <a:srgbClr val="000000"/>
              </a:solidFill>
              <a:uFill>
                <a:solidFill>
                  <a:srgbClr val="ffffff"/>
                </a:solidFill>
              </a:uFill>
              <a:latin typeface="Arial"/>
            </a:endParaRPr>
          </a:p>
        </p:txBody>
      </p:sp>
      <p:sp>
        <p:nvSpPr>
          <p:cNvPr id="584" name="CustomShape 2"/>
          <p:cNvSpPr/>
          <p:nvPr/>
        </p:nvSpPr>
        <p:spPr>
          <a:xfrm>
            <a:off x="3108240" y="5661360"/>
            <a:ext cx="2939400" cy="272160"/>
          </a:xfrm>
          <a:prstGeom prst="rect">
            <a:avLst/>
          </a:prstGeom>
          <a:noFill/>
          <a:ln>
            <a:noFill/>
          </a:ln>
        </p:spPr>
        <p:style>
          <a:lnRef idx="0"/>
          <a:fillRef idx="0"/>
          <a:effectRef idx="0"/>
          <a:fontRef idx="minor"/>
        </p:style>
        <p:txBody>
          <a:bodyPr wrap="none" lIns="90000" rIns="90000" tIns="45000" bIns="45000"/>
          <a:p>
            <a:pPr algn="ctr">
              <a:lnSpc>
                <a:spcPct val="90000"/>
              </a:lnSpc>
            </a:pPr>
            <a:r>
              <a:rPr b="1" lang="de-DE" sz="1200" spc="-1" strike="noStrike">
                <a:solidFill>
                  <a:srgbClr val="0070c0"/>
                </a:solidFill>
                <a:uFill>
                  <a:solidFill>
                    <a:srgbClr val="ffffff"/>
                  </a:solidFill>
                </a:uFill>
                <a:latin typeface="Verdana"/>
                <a:ea typeface="Verdana"/>
              </a:rPr>
              <a:t>Email: monika.schroeder@lvr.de</a:t>
            </a:r>
            <a:endParaRPr b="0" lang="de-DE" sz="1800" spc="-1" strike="noStrike">
              <a:solidFill>
                <a:srgbClr val="000000"/>
              </a:solidFill>
              <a:uFill>
                <a:solidFill>
                  <a:srgbClr val="ffffff"/>
                </a:solidFill>
              </a:uFill>
              <a:latin typeface="Arial"/>
            </a:endParaRPr>
          </a:p>
        </p:txBody>
      </p:sp>
    </p:spTree>
  </p:cSld>
  <p:transition>
    <p:wipe dir="r"/>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TextShape 1"/>
          <p:cNvSpPr txBox="1"/>
          <p:nvPr/>
        </p:nvSpPr>
        <p:spPr>
          <a:xfrm>
            <a:off x="955080" y="1268640"/>
            <a:ext cx="7216920" cy="4525560"/>
          </a:xfrm>
          <a:prstGeom prst="rect">
            <a:avLst/>
          </a:prstGeom>
          <a:noFill/>
          <a:ln>
            <a:noFill/>
          </a:ln>
        </p:spPr>
        <p:txBody>
          <a:bodyPr/>
          <a:p>
            <a:pPr>
              <a:lnSpc>
                <a:spcPct val="100000"/>
              </a:lnSpc>
            </a:pPr>
            <a:r>
              <a:rPr b="0" lang="de-DE" sz="1600" spc="-1" strike="noStrike" u="sng">
                <a:solidFill>
                  <a:srgbClr val="000000"/>
                </a:solidFill>
                <a:uFill>
                  <a:solidFill>
                    <a:srgbClr val="ffffff"/>
                  </a:solidFill>
                </a:uFill>
                <a:latin typeface="Verdana"/>
                <a:ea typeface="Verdana"/>
              </a:rPr>
              <a:t>Hauptsymptome der PTBS (nach ICD-10):</a:t>
            </a:r>
            <a:endParaRPr b="0" lang="de-DE" sz="2900" spc="-1" strike="noStrike">
              <a:solidFill>
                <a:srgbClr val="000000"/>
              </a:solidFill>
              <a:uFill>
                <a:solidFill>
                  <a:srgbClr val="ffffff"/>
                </a:solidFill>
              </a:uFill>
              <a:latin typeface="Tw Cen MT"/>
            </a:endParaRPr>
          </a:p>
          <a:p>
            <a:pPr>
              <a:lnSpc>
                <a:spcPts val="353"/>
              </a:lnSpc>
            </a:pPr>
            <a:endParaRPr b="0" lang="de-DE" sz="2900" spc="-1" strike="noStrike">
              <a:solidFill>
                <a:srgbClr val="000000"/>
              </a:solidFill>
              <a:uFill>
                <a:solidFill>
                  <a:srgbClr val="ffffff"/>
                </a:solidFill>
              </a:uFill>
              <a:latin typeface="Tw Cen MT"/>
            </a:endParaRPr>
          </a:p>
          <a:p>
            <a:pPr marL="457200" indent="-456840">
              <a:lnSpc>
                <a:spcPct val="100000"/>
              </a:lnSpc>
              <a:buClr>
                <a:srgbClr val="4c7c8b"/>
              </a:buClr>
              <a:buSzPct val="60000"/>
              <a:buFont typeface="Tw Cen MT"/>
              <a:buAutoNum type="arabicPeriod"/>
            </a:pPr>
            <a:r>
              <a:rPr b="1" lang="de-DE" sz="1600" spc="-1" strike="noStrike">
                <a:solidFill>
                  <a:srgbClr val="000000"/>
                </a:solidFill>
                <a:uFill>
                  <a:solidFill>
                    <a:srgbClr val="ffffff"/>
                  </a:solidFill>
                </a:uFill>
                <a:latin typeface="Verdana"/>
                <a:ea typeface="Verdana"/>
              </a:rPr>
              <a:t>„</a:t>
            </a:r>
            <a:r>
              <a:rPr b="1" lang="de-DE" sz="1600" spc="-1" strike="noStrike">
                <a:solidFill>
                  <a:srgbClr val="000000"/>
                </a:solidFill>
                <a:uFill>
                  <a:solidFill>
                    <a:srgbClr val="ffffff"/>
                  </a:solidFill>
                </a:uFill>
                <a:latin typeface="Verdana"/>
                <a:ea typeface="Verdana"/>
              </a:rPr>
              <a:t>Hyperarousal“ </a:t>
            </a:r>
            <a:endParaRPr b="0" lang="de-DE" sz="2900" spc="-1" strike="noStrike">
              <a:solidFill>
                <a:srgbClr val="000000"/>
              </a:solidFill>
              <a:uFill>
                <a:solidFill>
                  <a:srgbClr val="ffffff"/>
                </a:solidFill>
              </a:uFill>
              <a:latin typeface="Tw Cen MT"/>
            </a:endParaRPr>
          </a:p>
          <a:p>
            <a:pPr marL="457200" indent="-456840">
              <a:lnSpc>
                <a:spcPct val="100000"/>
              </a:lnSpc>
            </a:pPr>
            <a:r>
              <a:rPr b="1"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Zustand ständiger erhöhter Wachsamkeit (durchgehend erhöhter Stresspegel), zeigt sich z. B. durch</a:t>
            </a:r>
            <a:endParaRPr b="0" lang="de-DE" sz="2900" spc="-1" strike="noStrike">
              <a:solidFill>
                <a:srgbClr val="000000"/>
              </a:solidFill>
              <a:uFill>
                <a:solidFill>
                  <a:srgbClr val="ffffff"/>
                </a:solidFill>
              </a:uFill>
              <a:latin typeface="Tw Cen MT"/>
            </a:endParaRPr>
          </a:p>
          <a:p>
            <a:pPr lvl="1" marL="741240" indent="-283680">
              <a:lnSpc>
                <a:spcPct val="9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Schlafstörungen</a:t>
            </a:r>
            <a:endParaRPr b="0" lang="de-DE" sz="2300" spc="-1" strike="noStrike">
              <a:solidFill>
                <a:srgbClr val="000000"/>
              </a:solidFill>
              <a:uFill>
                <a:solidFill>
                  <a:srgbClr val="ffffff"/>
                </a:solidFill>
              </a:uFill>
              <a:latin typeface="Tw Cen MT"/>
            </a:endParaRPr>
          </a:p>
          <a:p>
            <a:pPr lvl="1" marL="741240" indent="-283680">
              <a:lnSpc>
                <a:spcPct val="9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Nervosität,</a:t>
            </a:r>
            <a:endParaRPr b="0" lang="de-DE" sz="2300" spc="-1" strike="noStrike">
              <a:solidFill>
                <a:srgbClr val="000000"/>
              </a:solidFill>
              <a:uFill>
                <a:solidFill>
                  <a:srgbClr val="ffffff"/>
                </a:solidFill>
              </a:uFill>
              <a:latin typeface="Tw Cen MT"/>
            </a:endParaRPr>
          </a:p>
          <a:p>
            <a:pPr lvl="1" marL="741240" indent="-283680">
              <a:lnSpc>
                <a:spcPct val="9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Anspannung,</a:t>
            </a:r>
            <a:endParaRPr b="0" lang="de-DE" sz="2300" spc="-1" strike="noStrike">
              <a:solidFill>
                <a:srgbClr val="000000"/>
              </a:solidFill>
              <a:uFill>
                <a:solidFill>
                  <a:srgbClr val="ffffff"/>
                </a:solidFill>
              </a:uFill>
              <a:latin typeface="Tw Cen MT"/>
            </a:endParaRPr>
          </a:p>
          <a:p>
            <a:pPr lvl="1" marL="741240" indent="-283680">
              <a:lnSpc>
                <a:spcPct val="9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Schreckhaftigkeit</a:t>
            </a:r>
            <a:endParaRPr b="0" lang="de-DE" sz="2300" spc="-1" strike="noStrike">
              <a:solidFill>
                <a:srgbClr val="000000"/>
              </a:solidFill>
              <a:uFill>
                <a:solidFill>
                  <a:srgbClr val="ffffff"/>
                </a:solidFill>
              </a:uFill>
              <a:latin typeface="Tw Cen MT"/>
            </a:endParaRPr>
          </a:p>
          <a:p>
            <a:pPr lvl="1" marL="741240" indent="-283680">
              <a:lnSpc>
                <a:spcPct val="9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Reizbarkeit bis hin zu aggressiven Impulsdurchbrüchen</a:t>
            </a:r>
            <a:endParaRPr b="0" lang="de-DE" sz="23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a:p>
            <a:pPr marL="457200" indent="-456840">
              <a:lnSpc>
                <a:spcPct val="100000"/>
              </a:lnSpc>
            </a:pPr>
            <a:r>
              <a:rPr b="1"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Auf der anderen Seite </a:t>
            </a:r>
            <a:r>
              <a:rPr b="1" lang="de-DE" sz="1600" spc="-1" strike="noStrike">
                <a:solidFill>
                  <a:srgbClr val="000000"/>
                </a:solidFill>
                <a:uFill>
                  <a:solidFill>
                    <a:srgbClr val="ffffff"/>
                  </a:solidFill>
                </a:uFill>
                <a:latin typeface="Verdana"/>
                <a:ea typeface="Verdana"/>
              </a:rPr>
              <a:t>Abstumpfung</a:t>
            </a:r>
            <a:r>
              <a:rPr b="0" lang="de-DE" sz="1600" spc="-1" strike="noStrike">
                <a:solidFill>
                  <a:srgbClr val="000000"/>
                </a:solidFill>
                <a:uFill>
                  <a:solidFill>
                    <a:srgbClr val="ffffff"/>
                  </a:solidFill>
                </a:uFill>
                <a:latin typeface="Verdana"/>
                <a:ea typeface="Verdana"/>
              </a:rPr>
              <a:t> („feeling detached and numb“), eine innere Starre und der Veränderung des Erlebens der eigenen Person</a:t>
            </a: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pPr>
            <a:endParaRPr b="0" lang="de-DE" sz="2900" spc="-1" strike="noStrike">
              <a:solidFill>
                <a:srgbClr val="000000"/>
              </a:solidFill>
              <a:uFill>
                <a:solidFill>
                  <a:srgbClr val="ffffff"/>
                </a:solidFill>
              </a:uFill>
              <a:latin typeface="Tw Cen MT"/>
            </a:endParaRPr>
          </a:p>
        </p:txBody>
      </p:sp>
      <p:sp>
        <p:nvSpPr>
          <p:cNvPr id="586" name="CustomShape 2"/>
          <p:cNvSpPr/>
          <p:nvPr/>
        </p:nvSpPr>
        <p:spPr>
          <a:xfrm>
            <a:off x="936360" y="-99360"/>
            <a:ext cx="8604000" cy="1142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Grundlagen: Symptome der Posttraumatischen Belastungsstörung</a:t>
            </a:r>
            <a:endParaRPr b="0" lang="de-DE" sz="1800" spc="-1" strike="noStrike">
              <a:solidFill>
                <a:srgbClr val="000000"/>
              </a:solidFill>
              <a:uFill>
                <a:solidFill>
                  <a:srgbClr val="ffffff"/>
                </a:solidFill>
              </a:uFill>
              <a:latin typeface="Arial"/>
            </a:endParaRPr>
          </a:p>
        </p:txBody>
      </p:sp>
      <p:sp>
        <p:nvSpPr>
          <p:cNvPr id="587" name="CustomShape 3"/>
          <p:cNvSpPr/>
          <p:nvPr/>
        </p:nvSpPr>
        <p:spPr>
          <a:xfrm>
            <a:off x="8604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0B1F46F9-2FFD-41E9-B092-19959259E244}"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Shape 1"/>
          <p:cNvSpPr txBox="1"/>
          <p:nvPr/>
        </p:nvSpPr>
        <p:spPr>
          <a:xfrm>
            <a:off x="971640" y="1268640"/>
            <a:ext cx="7128360" cy="4525560"/>
          </a:xfrm>
          <a:prstGeom prst="rect">
            <a:avLst/>
          </a:prstGeom>
          <a:noFill/>
          <a:ln>
            <a:noFill/>
          </a:ln>
        </p:spPr>
        <p:txBody>
          <a:bodyPr/>
          <a:p>
            <a:pPr>
              <a:lnSpc>
                <a:spcPct val="110000"/>
              </a:lnSpc>
            </a:pPr>
            <a:endParaRPr b="0" lang="de-DE" sz="2900" spc="-1" strike="noStrike">
              <a:solidFill>
                <a:srgbClr val="000000"/>
              </a:solidFill>
              <a:uFill>
                <a:solidFill>
                  <a:srgbClr val="ffffff"/>
                </a:solidFill>
              </a:uFill>
              <a:latin typeface="Tw Cen MT"/>
            </a:endParaRPr>
          </a:p>
          <a:p>
            <a:pPr marL="457200" indent="-456840">
              <a:lnSpc>
                <a:spcPct val="110000"/>
              </a:lnSpc>
              <a:buClr>
                <a:srgbClr val="4c7c8b"/>
              </a:buClr>
              <a:buSzPct val="60000"/>
              <a:buFont typeface="Tw Cen MT"/>
              <a:buAutoNum type="arabicPeriod" startAt="2"/>
            </a:pPr>
            <a:r>
              <a:rPr b="1" lang="de-DE" sz="1600" spc="-1" strike="noStrike">
                <a:solidFill>
                  <a:srgbClr val="000000"/>
                </a:solidFill>
                <a:uFill>
                  <a:solidFill>
                    <a:srgbClr val="ffffff"/>
                  </a:solidFill>
                </a:uFill>
                <a:latin typeface="Verdana"/>
                <a:ea typeface="Verdana"/>
              </a:rPr>
              <a:t>Wiedererleben </a:t>
            </a:r>
            <a:r>
              <a:rPr b="0" lang="de-DE" sz="1600" spc="-1" strike="noStrike">
                <a:solidFill>
                  <a:srgbClr val="000000"/>
                </a:solidFill>
                <a:uFill>
                  <a:solidFill>
                    <a:srgbClr val="ffffff"/>
                  </a:solidFill>
                </a:uFill>
                <a:latin typeface="Verdana"/>
                <a:ea typeface="Verdana"/>
              </a:rPr>
              <a:t> (Intrusionen)</a:t>
            </a:r>
            <a:endParaRPr b="0" lang="de-DE" sz="2900" spc="-1" strike="noStrike">
              <a:solidFill>
                <a:srgbClr val="000000"/>
              </a:solidFill>
              <a:uFill>
                <a:solidFill>
                  <a:srgbClr val="ffffff"/>
                </a:solidFill>
              </a:uFill>
              <a:latin typeface="Tw Cen MT"/>
            </a:endParaRPr>
          </a:p>
          <a:p>
            <a:pPr>
              <a:lnSpc>
                <a:spcPct val="110000"/>
              </a:lnSpc>
            </a:pPr>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Die traumatischen Erlebnisse werden ungewollt /unkontrollierbar (in Teilen) wiedererlebt, z. B. in Form von </a:t>
            </a:r>
            <a:endParaRPr b="0" lang="de-DE" sz="29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Alpträume</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Flashbacks</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sich aufdrängende Erinnerungsbilder </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Gerüche</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haptische Eindrücke</a:t>
            </a:r>
            <a:endParaRPr b="0" lang="de-DE" sz="2300" spc="-1" strike="noStrike">
              <a:solidFill>
                <a:srgbClr val="000000"/>
              </a:solidFill>
              <a:uFill>
                <a:solidFill>
                  <a:srgbClr val="ffffff"/>
                </a:solidFill>
              </a:uFill>
              <a:latin typeface="Tw Cen MT"/>
            </a:endParaRPr>
          </a:p>
          <a:p>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ausgelöst durch sog. „Trigger“, die der Person jedoch </a:t>
            </a: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häufig nicht bewusst sind.</a:t>
            </a:r>
            <a:endParaRPr b="0" lang="de-DE" sz="2900" spc="-1" strike="noStrike">
              <a:solidFill>
                <a:srgbClr val="000000"/>
              </a:solidFill>
              <a:uFill>
                <a:solidFill>
                  <a:srgbClr val="ffffff"/>
                </a:solidFill>
              </a:uFill>
              <a:latin typeface="Tw Cen MT"/>
            </a:endParaRPr>
          </a:p>
          <a:p>
            <a:pPr marL="457200" indent="-456840">
              <a:lnSpc>
                <a:spcPct val="100000"/>
              </a:lnSpc>
            </a:pPr>
            <a:r>
              <a:rPr b="0" lang="de-DE" sz="2000" spc="-1" strike="noStrike">
                <a:solidFill>
                  <a:srgbClr val="000000"/>
                </a:solidFill>
                <a:uFill>
                  <a:solidFill>
                    <a:srgbClr val="ffffff"/>
                  </a:solidFill>
                </a:uFill>
                <a:latin typeface="Arial"/>
                <a:ea typeface="Verdana"/>
              </a:rPr>
              <a:t>	</a:t>
            </a: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pPr>
            <a:endParaRPr b="0" lang="de-DE" sz="2900" spc="-1" strike="noStrike">
              <a:solidFill>
                <a:srgbClr val="000000"/>
              </a:solidFill>
              <a:uFill>
                <a:solidFill>
                  <a:srgbClr val="ffffff"/>
                </a:solidFill>
              </a:uFill>
              <a:latin typeface="Tw Cen MT"/>
            </a:endParaRPr>
          </a:p>
        </p:txBody>
      </p:sp>
      <p:sp>
        <p:nvSpPr>
          <p:cNvPr id="589" name="CustomShape 2"/>
          <p:cNvSpPr/>
          <p:nvPr/>
        </p:nvSpPr>
        <p:spPr>
          <a:xfrm>
            <a:off x="936360" y="-99360"/>
            <a:ext cx="8604000" cy="1142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Grundlagen: Symptome der PTBS</a:t>
            </a:r>
            <a:endParaRPr b="0" lang="de-DE" sz="1800" spc="-1" strike="noStrike">
              <a:solidFill>
                <a:srgbClr val="000000"/>
              </a:solidFill>
              <a:uFill>
                <a:solidFill>
                  <a:srgbClr val="ffffff"/>
                </a:solidFill>
              </a:uFill>
              <a:latin typeface="Arial"/>
            </a:endParaRPr>
          </a:p>
        </p:txBody>
      </p:sp>
      <p:sp>
        <p:nvSpPr>
          <p:cNvPr id="590" name="CustomShape 3"/>
          <p:cNvSpPr/>
          <p:nvPr/>
        </p:nvSpPr>
        <p:spPr>
          <a:xfrm>
            <a:off x="8604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E377497B-E6DD-463A-B604-69864F4387FE}"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971280" y="196920"/>
            <a:ext cx="8353080" cy="999360"/>
          </a:xfrm>
          <a:prstGeom prst="rect">
            <a:avLst/>
          </a:prstGeom>
          <a:noFill/>
          <a:ln>
            <a:noFill/>
          </a:ln>
        </p:spPr>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Asylantragszahlen</a:t>
            </a:r>
            <a:endParaRPr b="0" lang="de-DE" sz="4400" spc="-1" strike="noStrike">
              <a:solidFill>
                <a:srgbClr val="000000"/>
              </a:solidFill>
              <a:uFill>
                <a:solidFill>
                  <a:srgbClr val="ffffff"/>
                </a:solidFill>
              </a:uFill>
              <a:latin typeface="Arial"/>
            </a:endParaRPr>
          </a:p>
        </p:txBody>
      </p:sp>
      <p:pic>
        <p:nvPicPr>
          <p:cNvPr id="455" name="Picture 2" descr=""/>
          <p:cNvPicPr/>
          <p:nvPr/>
        </p:nvPicPr>
        <p:blipFill>
          <a:blip r:embed="rId1"/>
          <a:srcRect l="5264" t="6634" r="11580" b="12100"/>
          <a:stretch/>
        </p:blipFill>
        <p:spPr>
          <a:xfrm>
            <a:off x="611640" y="1225080"/>
            <a:ext cx="7848360" cy="4867920"/>
          </a:xfrm>
          <a:prstGeom prst="rect">
            <a:avLst/>
          </a:prstGeom>
          <a:ln w="9360">
            <a:noFill/>
          </a:ln>
        </p:spPr>
      </p:pic>
      <p:sp>
        <p:nvSpPr>
          <p:cNvPr id="456" name="CustomShape 2"/>
          <p:cNvSpPr/>
          <p:nvPr/>
        </p:nvSpPr>
        <p:spPr>
          <a:xfrm>
            <a:off x="7388640" y="1124640"/>
            <a:ext cx="1208160" cy="272160"/>
          </a:xfrm>
          <a:prstGeom prst="rect">
            <a:avLst/>
          </a:prstGeom>
          <a:noFill/>
          <a:ln>
            <a:noFill/>
          </a:ln>
        </p:spPr>
        <p:style>
          <a:lnRef idx="0"/>
          <a:fillRef idx="0"/>
          <a:effectRef idx="0"/>
          <a:fontRef idx="minor"/>
        </p:style>
        <p:txBody>
          <a:bodyPr wrap="none" lIns="90000" rIns="90000" tIns="45000" bIns="45000"/>
          <a:p>
            <a:pPr algn="r">
              <a:lnSpc>
                <a:spcPct val="90000"/>
              </a:lnSpc>
            </a:pPr>
            <a:r>
              <a:rPr b="0" lang="de-DE" sz="1200" spc="-1" strike="noStrike">
                <a:solidFill>
                  <a:srgbClr val="000000"/>
                </a:solidFill>
                <a:uFill>
                  <a:solidFill>
                    <a:srgbClr val="ffffff"/>
                  </a:solidFill>
                </a:uFill>
                <a:latin typeface="Verdana"/>
                <a:ea typeface="Verdana"/>
              </a:rPr>
              <a:t>Quelle: BAMF</a:t>
            </a:r>
            <a:endParaRPr b="0" lang="de-DE" sz="1800" spc="-1" strike="noStrike">
              <a:solidFill>
                <a:srgbClr val="000000"/>
              </a:solidFill>
              <a:uFill>
                <a:solidFill>
                  <a:srgbClr val="ffffff"/>
                </a:solidFill>
              </a:uFill>
              <a:latin typeface="Arial"/>
            </a:endParaRPr>
          </a:p>
        </p:txBody>
      </p:sp>
      <p:sp>
        <p:nvSpPr>
          <p:cNvPr id="457"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4F6D6313-CAFD-443C-B708-79F3DB42606A}"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TextShape 1"/>
          <p:cNvSpPr txBox="1"/>
          <p:nvPr/>
        </p:nvSpPr>
        <p:spPr>
          <a:xfrm>
            <a:off x="971280" y="1268640"/>
            <a:ext cx="7056720" cy="4525560"/>
          </a:xfrm>
          <a:prstGeom prst="rect">
            <a:avLst/>
          </a:prstGeom>
          <a:noFill/>
          <a:ln>
            <a:noFill/>
          </a:ln>
        </p:spPr>
        <p:txBody>
          <a:bodyPr/>
          <a:p>
            <a:pPr>
              <a:lnSpc>
                <a:spcPct val="110000"/>
              </a:lnSpc>
            </a:pPr>
            <a:endParaRPr b="0" lang="de-DE" sz="2900" spc="-1" strike="noStrike">
              <a:solidFill>
                <a:srgbClr val="000000"/>
              </a:solidFill>
              <a:uFill>
                <a:solidFill>
                  <a:srgbClr val="ffffff"/>
                </a:solidFill>
              </a:uFill>
              <a:latin typeface="Tw Cen MT"/>
            </a:endParaRPr>
          </a:p>
          <a:p>
            <a:pPr marL="457200" indent="-456840">
              <a:lnSpc>
                <a:spcPct val="110000"/>
              </a:lnSpc>
              <a:buClr>
                <a:srgbClr val="4c7c8b"/>
              </a:buClr>
              <a:buSzPct val="60000"/>
              <a:buFont typeface="Tw Cen MT"/>
              <a:buAutoNum type="arabicPeriod" startAt="2"/>
            </a:pPr>
            <a:r>
              <a:rPr b="1" lang="de-DE" sz="1600" spc="-1" strike="noStrike">
                <a:solidFill>
                  <a:srgbClr val="000000"/>
                </a:solidFill>
                <a:uFill>
                  <a:solidFill>
                    <a:srgbClr val="ffffff"/>
                  </a:solidFill>
                </a:uFill>
                <a:latin typeface="Verdana"/>
                <a:ea typeface="Verdana"/>
              </a:rPr>
              <a:t>Wiedererleben  </a:t>
            </a:r>
            <a:r>
              <a:rPr b="0" lang="de-DE" sz="1600" spc="-1" strike="noStrike">
                <a:solidFill>
                  <a:srgbClr val="000000"/>
                </a:solidFill>
                <a:uFill>
                  <a:solidFill>
                    <a:srgbClr val="ffffff"/>
                  </a:solidFill>
                </a:uFill>
                <a:latin typeface="Verdana"/>
                <a:ea typeface="Verdana"/>
              </a:rPr>
              <a:t>(Intrusionen)</a:t>
            </a:r>
            <a:endParaRPr b="0" lang="de-DE" sz="2900" spc="-1" strike="noStrike">
              <a:solidFill>
                <a:srgbClr val="000000"/>
              </a:solidFill>
              <a:uFill>
                <a:solidFill>
                  <a:srgbClr val="ffffff"/>
                </a:solidFill>
              </a:uFill>
              <a:latin typeface="Tw Cen MT"/>
            </a:endParaRPr>
          </a:p>
          <a:p>
            <a:pPr>
              <a:lnSpc>
                <a:spcPct val="110000"/>
              </a:lnSpc>
            </a:pPr>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Führt zu starker psychischer Belastung mit einhergehenden körperlichen Reaktionen – </a:t>
            </a:r>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Gefühl, alles geschehe erneut, lebendiges Erleben,  traumatische Situation wird ungewollt wieder und wieder durchlebt</a:t>
            </a:r>
            <a:endParaRPr b="0" lang="de-DE" sz="2900" spc="-1" strike="noStrike">
              <a:solidFill>
                <a:srgbClr val="000000"/>
              </a:solidFill>
              <a:uFill>
                <a:solidFill>
                  <a:srgbClr val="ffffff"/>
                </a:solidFill>
              </a:uFill>
              <a:latin typeface="Tw Cen MT"/>
            </a:endParaRPr>
          </a:p>
          <a:p>
            <a:pPr marL="457200" indent="-456840">
              <a:lnSpc>
                <a:spcPct val="110000"/>
              </a:lnSpc>
            </a:pPr>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Betroffenen ist es nicht möglich, diese Intrusionen  einzuordnen als „das ist ja schon lange vorbei“, „nur eine Erinnerung“ , „nicht Realität“</a:t>
            </a:r>
            <a:endParaRPr b="0" lang="de-DE" sz="2900" spc="-1" strike="noStrike">
              <a:solidFill>
                <a:srgbClr val="000000"/>
              </a:solidFill>
              <a:uFill>
                <a:solidFill>
                  <a:srgbClr val="ffffff"/>
                </a:solidFill>
              </a:uFill>
              <a:latin typeface="Tw Cen MT"/>
            </a:endParaRPr>
          </a:p>
          <a:p>
            <a:pPr marL="457200" indent="-456840">
              <a:lnSpc>
                <a:spcPct val="11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Wunsch nach Integration, Verarbeitung, „zu Ende“ – bringen</a:t>
            </a: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pPr>
            <a:endParaRPr b="0" lang="de-DE" sz="2900" spc="-1" strike="noStrike">
              <a:solidFill>
                <a:srgbClr val="000000"/>
              </a:solidFill>
              <a:uFill>
                <a:solidFill>
                  <a:srgbClr val="ffffff"/>
                </a:solidFill>
              </a:uFill>
              <a:latin typeface="Tw Cen MT"/>
            </a:endParaRPr>
          </a:p>
        </p:txBody>
      </p:sp>
      <p:sp>
        <p:nvSpPr>
          <p:cNvPr id="592" name="CustomShape 2"/>
          <p:cNvSpPr/>
          <p:nvPr/>
        </p:nvSpPr>
        <p:spPr>
          <a:xfrm>
            <a:off x="936360" y="-99360"/>
            <a:ext cx="8604000" cy="1142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Grundlagen: Symptome der PTBS</a:t>
            </a:r>
            <a:endParaRPr b="0" lang="de-DE" sz="1800" spc="-1" strike="noStrike">
              <a:solidFill>
                <a:srgbClr val="000000"/>
              </a:solidFill>
              <a:uFill>
                <a:solidFill>
                  <a:srgbClr val="ffffff"/>
                </a:solidFill>
              </a:uFill>
              <a:latin typeface="Arial"/>
            </a:endParaRPr>
          </a:p>
        </p:txBody>
      </p:sp>
      <p:sp>
        <p:nvSpPr>
          <p:cNvPr id="593" name="CustomShape 3"/>
          <p:cNvSpPr/>
          <p:nvPr/>
        </p:nvSpPr>
        <p:spPr>
          <a:xfrm>
            <a:off x="8604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C989AA5C-870F-4822-A46A-E31363657D53}"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TextShape 1"/>
          <p:cNvSpPr txBox="1"/>
          <p:nvPr/>
        </p:nvSpPr>
        <p:spPr>
          <a:xfrm>
            <a:off x="955080" y="1268640"/>
            <a:ext cx="6856920" cy="4525560"/>
          </a:xfrm>
          <a:prstGeom prst="rect">
            <a:avLst/>
          </a:prstGeom>
          <a:noFill/>
          <a:ln>
            <a:noFill/>
          </a:ln>
        </p:spPr>
        <p:txBody>
          <a:bodyPr/>
          <a:p>
            <a:pPr marL="457200" indent="-456840">
              <a:lnSpc>
                <a:spcPct val="110000"/>
              </a:lnSpc>
              <a:buClr>
                <a:srgbClr val="4c7c8b"/>
              </a:buClr>
              <a:buSzPct val="60000"/>
              <a:buFont typeface="Tw Cen MT"/>
              <a:buAutoNum type="arabicPeriod" startAt="3"/>
            </a:pPr>
            <a:r>
              <a:rPr b="1" lang="de-DE" sz="1600" spc="-1" strike="noStrike">
                <a:solidFill>
                  <a:srgbClr val="000000"/>
                </a:solidFill>
                <a:uFill>
                  <a:solidFill>
                    <a:srgbClr val="ffffff"/>
                  </a:solidFill>
                </a:uFill>
                <a:latin typeface="Verdana"/>
                <a:ea typeface="Verdana"/>
              </a:rPr>
              <a:t>Vermeidungsverhalten</a:t>
            </a:r>
            <a:endParaRPr b="0" lang="de-DE" sz="2900" spc="-1" strike="noStrike">
              <a:solidFill>
                <a:srgbClr val="000000"/>
              </a:solidFill>
              <a:uFill>
                <a:solidFill>
                  <a:srgbClr val="ffffff"/>
                </a:solidFill>
              </a:uFill>
              <a:latin typeface="Tw Cen MT"/>
            </a:endParaRPr>
          </a:p>
          <a:p>
            <a:pPr marL="457200" indent="-456840">
              <a:lnSpc>
                <a:spcPct val="110000"/>
              </a:lnSpc>
            </a:pPr>
            <a:r>
              <a:rPr b="1" lang="de-DE" sz="1600" spc="-1" strike="noStrike">
                <a:solidFill>
                  <a:srgbClr val="000000"/>
                </a:solidFill>
                <a:uFill>
                  <a:solidFill>
                    <a:srgbClr val="ffffff"/>
                  </a:solidFill>
                </a:uFill>
                <a:latin typeface="Verdana"/>
                <a:ea typeface="Verdana"/>
              </a:rPr>
              <a:t>	</a:t>
            </a:r>
            <a:r>
              <a:rPr b="1" lang="de-DE" sz="1600" spc="-1" strike="noStrike">
                <a:solidFill>
                  <a:srgbClr val="000000"/>
                </a:solidFill>
                <a:uFill>
                  <a:solidFill>
                    <a:srgbClr val="ffffff"/>
                  </a:solidFill>
                </a:uFill>
                <a:latin typeface="Verdana"/>
                <a:ea typeface="Verdana"/>
              </a:rPr>
              <a:t>Bewusstes Vermeiden </a:t>
            </a:r>
            <a:r>
              <a:rPr b="0" lang="de-DE" sz="1600" spc="-1" strike="noStrike">
                <a:solidFill>
                  <a:srgbClr val="000000"/>
                </a:solidFill>
                <a:uFill>
                  <a:solidFill>
                    <a:srgbClr val="ffffff"/>
                  </a:solidFill>
                </a:uFill>
                <a:latin typeface="Verdana"/>
                <a:ea typeface="Verdana"/>
              </a:rPr>
              <a:t>von allen Reizen, die an das/die traumatische/n Ereignis/se erinnern</a:t>
            </a:r>
            <a:endParaRPr b="0" lang="de-DE" sz="29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Vermeidung bestimmter Situationen, Orte, Filme, Menschen…</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Vermeidung zur Ruhe zu kommen</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Vermeidung von Gesprächen über Erlebnisse</a:t>
            </a:r>
            <a:endParaRPr b="0" lang="de-DE" sz="2300" spc="-1" strike="noStrike">
              <a:solidFill>
                <a:srgbClr val="000000"/>
              </a:solidFill>
              <a:uFill>
                <a:solidFill>
                  <a:srgbClr val="ffffff"/>
                </a:solidFill>
              </a:uFill>
              <a:latin typeface="Tw Cen MT"/>
            </a:endParaRPr>
          </a:p>
          <a:p>
            <a:pPr marL="341280" indent="-340920">
              <a:lnSpc>
                <a:spcPct val="110000"/>
              </a:lnSpc>
            </a:pPr>
            <a:r>
              <a:rPr b="1" lang="de-DE" sz="1600" spc="-1" strike="noStrike">
                <a:solidFill>
                  <a:srgbClr val="000000"/>
                </a:solidFill>
                <a:uFill>
                  <a:solidFill>
                    <a:srgbClr val="ffffff"/>
                  </a:solidFill>
                </a:uFill>
                <a:latin typeface="Verdana"/>
                <a:ea typeface="Verdana"/>
              </a:rPr>
              <a:t>	</a:t>
            </a:r>
            <a:r>
              <a:rPr b="1" lang="de-DE" sz="1600" spc="-1" strike="noStrike">
                <a:solidFill>
                  <a:srgbClr val="000000"/>
                </a:solidFill>
                <a:uFill>
                  <a:solidFill>
                    <a:srgbClr val="ffffff"/>
                  </a:solidFill>
                </a:uFill>
                <a:latin typeface="Verdana"/>
                <a:ea typeface="Verdana"/>
              </a:rPr>
              <a:t>  </a:t>
            </a:r>
            <a:r>
              <a:rPr b="1" lang="de-DE" sz="1600" spc="-1" strike="noStrike">
                <a:solidFill>
                  <a:srgbClr val="000000"/>
                </a:solidFill>
                <a:uFill>
                  <a:solidFill>
                    <a:srgbClr val="ffffff"/>
                  </a:solidFill>
                </a:uFill>
                <a:latin typeface="Verdana"/>
                <a:ea typeface="Verdana"/>
              </a:rPr>
              <a:t>Unbewusste Vermeidung</a:t>
            </a:r>
            <a:endParaRPr b="0" lang="de-DE" sz="29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Amnesie (= keine Erinnerung) an das Erlebte </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Vergesslichkeit</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Orientierungsschwierigkeiten </a:t>
            </a:r>
            <a:endParaRPr b="0" lang="de-DE" sz="2300" spc="-1" strike="noStrike">
              <a:solidFill>
                <a:srgbClr val="000000"/>
              </a:solidFill>
              <a:uFill>
                <a:solidFill>
                  <a:srgbClr val="ffffff"/>
                </a:solidFill>
              </a:uFill>
              <a:latin typeface="Tw Cen MT"/>
            </a:endParaRPr>
          </a:p>
          <a:p>
            <a:pPr lvl="1" marL="741240" indent="-283680">
              <a:lnSpc>
                <a:spcPct val="110000"/>
              </a:lnSpc>
              <a:buClr>
                <a:srgbClr val="4c7c8b"/>
              </a:buClr>
              <a:buFont typeface="Wingdings" charset="2"/>
              <a:buChar char=""/>
            </a:pPr>
            <a:r>
              <a:rPr b="0" lang="de-DE" sz="1600" spc="-1" strike="noStrike">
                <a:solidFill>
                  <a:srgbClr val="000000"/>
                </a:solidFill>
                <a:uFill>
                  <a:solidFill>
                    <a:srgbClr val="ffffff"/>
                  </a:solidFill>
                </a:uFill>
                <a:latin typeface="Verdana"/>
                <a:ea typeface="Verdana"/>
              </a:rPr>
              <a:t>Gefühl der Entfremdung von der Welt, emotionale Taubheit</a:t>
            </a:r>
            <a:endParaRPr b="0" lang="de-DE" sz="2300" spc="-1" strike="noStrike">
              <a:solidFill>
                <a:srgbClr val="000000"/>
              </a:solidFill>
              <a:uFill>
                <a:solidFill>
                  <a:srgbClr val="ffffff"/>
                </a:solidFill>
              </a:uFill>
              <a:latin typeface="Tw Cen MT"/>
            </a:endParaRPr>
          </a:p>
          <a:p>
            <a:pPr marL="341280" indent="-340920">
              <a:lnSpc>
                <a:spcPct val="110000"/>
              </a:lnSpc>
            </a:pPr>
            <a:r>
              <a:rPr b="1" lang="de-DE" sz="1600" spc="-1" strike="noStrike">
                <a:solidFill>
                  <a:srgbClr val="000000"/>
                </a:solidFill>
                <a:uFill>
                  <a:solidFill>
                    <a:srgbClr val="ffffff"/>
                  </a:solidFill>
                </a:uFill>
                <a:latin typeface="Verdana"/>
                <a:ea typeface="Verdana"/>
              </a:rPr>
              <a:t>	</a:t>
            </a:r>
            <a:r>
              <a:rPr b="1" lang="de-DE" sz="1600" spc="-1" strike="noStrike">
                <a:solidFill>
                  <a:srgbClr val="000000"/>
                </a:solidFill>
                <a:uFill>
                  <a:solidFill>
                    <a:srgbClr val="ffffff"/>
                  </a:solidFill>
                </a:uFill>
                <a:latin typeface="Verdana"/>
                <a:ea typeface="Verdana"/>
              </a:rPr>
              <a:t>  </a:t>
            </a:r>
            <a:r>
              <a:rPr b="1" lang="de-DE" sz="1600" spc="-1" strike="noStrike">
                <a:solidFill>
                  <a:srgbClr val="000000"/>
                </a:solidFill>
                <a:uFill>
                  <a:solidFill>
                    <a:srgbClr val="ffffff"/>
                  </a:solidFill>
                </a:uFill>
                <a:latin typeface="Verdana"/>
                <a:ea typeface="Verdana"/>
              </a:rPr>
              <a:t>Dissoziation </a:t>
            </a:r>
            <a:r>
              <a:rPr b="0" lang="de-DE" sz="1600" spc="-1" strike="noStrike">
                <a:solidFill>
                  <a:srgbClr val="000000"/>
                </a:solidFill>
                <a:uFill>
                  <a:solidFill>
                    <a:srgbClr val="ffffff"/>
                  </a:solidFill>
                </a:uFill>
                <a:latin typeface="Verdana"/>
                <a:ea typeface="Verdana"/>
              </a:rPr>
              <a:t>(Abwesenheitszustände)</a:t>
            </a: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pPr>
            <a:endParaRPr b="0" lang="de-DE" sz="2900" spc="-1" strike="noStrike">
              <a:solidFill>
                <a:srgbClr val="000000"/>
              </a:solidFill>
              <a:uFill>
                <a:solidFill>
                  <a:srgbClr val="ffffff"/>
                </a:solidFill>
              </a:uFill>
              <a:latin typeface="Tw Cen MT"/>
            </a:endParaRPr>
          </a:p>
        </p:txBody>
      </p:sp>
      <p:sp>
        <p:nvSpPr>
          <p:cNvPr id="595" name="CustomShape 2"/>
          <p:cNvSpPr/>
          <p:nvPr/>
        </p:nvSpPr>
        <p:spPr>
          <a:xfrm>
            <a:off x="971640" y="-99360"/>
            <a:ext cx="8604000" cy="1142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Grundlagen: Symptome der PTBS</a:t>
            </a:r>
            <a:endParaRPr b="0" lang="de-DE" sz="1800" spc="-1" strike="noStrike">
              <a:solidFill>
                <a:srgbClr val="000000"/>
              </a:solidFill>
              <a:uFill>
                <a:solidFill>
                  <a:srgbClr val="ffffff"/>
                </a:solidFill>
              </a:uFill>
              <a:latin typeface="Arial"/>
            </a:endParaRPr>
          </a:p>
        </p:txBody>
      </p:sp>
      <p:sp>
        <p:nvSpPr>
          <p:cNvPr id="596" name="CustomShape 3"/>
          <p:cNvSpPr/>
          <p:nvPr/>
        </p:nvSpPr>
        <p:spPr>
          <a:xfrm>
            <a:off x="8604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6455026D-7927-4700-93FB-B2B9775921ED}"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TextShape 1"/>
          <p:cNvSpPr txBox="1"/>
          <p:nvPr/>
        </p:nvSpPr>
        <p:spPr>
          <a:xfrm>
            <a:off x="973080" y="1268640"/>
            <a:ext cx="6910920" cy="4114440"/>
          </a:xfrm>
          <a:prstGeom prst="rect">
            <a:avLst/>
          </a:prstGeom>
          <a:noFill/>
          <a:ln>
            <a:noFill/>
          </a:ln>
        </p:spPr>
        <p:txBody>
          <a:bodyPr/>
          <a:p>
            <a:pPr marL="318960" indent="-318600">
              <a:lnSpc>
                <a:spcPct val="110000"/>
              </a:lnSpc>
            </a:pPr>
            <a:r>
              <a:rPr b="0" lang="de-DE" sz="1600" spc="-1" strike="noStrike" u="sng">
                <a:solidFill>
                  <a:srgbClr val="000000"/>
                </a:solidFill>
                <a:uFill>
                  <a:solidFill>
                    <a:srgbClr val="ffffff"/>
                  </a:solidFill>
                </a:uFill>
                <a:latin typeface="Verdana"/>
                <a:ea typeface="Verdana"/>
              </a:rPr>
              <a:t>Weitere Symptome:</a:t>
            </a:r>
            <a:endParaRPr b="0" lang="de-DE" sz="2900" spc="-1" strike="noStrike">
              <a:solidFill>
                <a:srgbClr val="000000"/>
              </a:solidFill>
              <a:uFill>
                <a:solidFill>
                  <a:srgbClr val="ffffff"/>
                </a:solidFill>
              </a:uFill>
              <a:latin typeface="Tw Cen MT"/>
            </a:endParaRPr>
          </a:p>
          <a:p>
            <a:pPr>
              <a:lnSpc>
                <a:spcPct val="110000"/>
              </a:lnSpc>
            </a:pP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Gefühl der Entfremdung von anderen, Unfähigkeit, zärtliche Gefühle zu empfinden, Gefühl, eine eingeschränkte Zukunft zu haben, vermindertes Interesse am sozialen Leben</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Unfähigkeit, wichtige Aspekte des Traumas zu erinnern (Amnesie)</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Gefühl der Losgelöstheit von Umgebung (Derealisation) bzw. Körper (Depersonalisation) bis hin zu Identitätsstörungen </a:t>
            </a: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deutliche Beeinträchtigung oder Leiden</a:t>
            </a:r>
            <a:endParaRPr b="0" lang="de-DE" sz="2900" spc="-1" strike="noStrike">
              <a:solidFill>
                <a:srgbClr val="000000"/>
              </a:solidFill>
              <a:uFill>
                <a:solidFill>
                  <a:srgbClr val="ffffff"/>
                </a:solidFill>
              </a:uFill>
              <a:latin typeface="Tw Cen MT"/>
            </a:endParaRPr>
          </a:p>
          <a:p>
            <a:pPr>
              <a:lnSpc>
                <a:spcPct val="120000"/>
              </a:lnSpc>
            </a:pPr>
            <a:endParaRPr b="0" lang="de-DE" sz="2900" spc="-1" strike="noStrike">
              <a:solidFill>
                <a:srgbClr val="000000"/>
              </a:solidFill>
              <a:uFill>
                <a:solidFill>
                  <a:srgbClr val="ffffff"/>
                </a:solidFill>
              </a:uFill>
              <a:latin typeface="Tw Cen MT"/>
            </a:endParaRPr>
          </a:p>
          <a:p>
            <a:pPr marL="318960" indent="-318600">
              <a:lnSpc>
                <a:spcPct val="120000"/>
              </a:lnSpc>
              <a:buClr>
                <a:srgbClr val="0070c0"/>
              </a:buClr>
              <a:buSzPct val="80000"/>
              <a:buFont typeface="Wingdings" charset="2"/>
              <a:buChar char=""/>
            </a:pPr>
            <a:r>
              <a:rPr b="0" lang="de-DE" sz="1600" spc="-1" strike="noStrike">
                <a:solidFill>
                  <a:srgbClr val="000000"/>
                </a:solidFill>
                <a:uFill>
                  <a:solidFill>
                    <a:srgbClr val="ffffff"/>
                  </a:solidFill>
                </a:uFill>
                <a:latin typeface="Verdana"/>
                <a:ea typeface="Verdana"/>
              </a:rPr>
              <a:t>Oft: Angst, verrückt zu werden oder zu sein, aber</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0000"/>
                </a:solidFill>
                <a:uFill>
                  <a:solidFill>
                    <a:srgbClr val="ffffff"/>
                  </a:solidFill>
                </a:uFill>
                <a:latin typeface="Verdana"/>
                <a:ea typeface="Verdana"/>
              </a:rPr>
              <a:t>„</a:t>
            </a:r>
            <a:r>
              <a:rPr b="0" lang="de-DE" sz="1600" spc="-1" strike="noStrike">
                <a:solidFill>
                  <a:srgbClr val="000000"/>
                </a:solidFill>
                <a:uFill>
                  <a:solidFill>
                    <a:srgbClr val="ffffff"/>
                  </a:solidFill>
                </a:uFill>
                <a:latin typeface="Verdana"/>
                <a:ea typeface="Verdana"/>
              </a:rPr>
              <a:t>normale Reaktion auf unnormale Situation“ und</a:t>
            </a:r>
            <a:endParaRPr b="0" lang="de-DE" sz="2900" spc="-1" strike="noStrike">
              <a:solidFill>
                <a:srgbClr val="000000"/>
              </a:solidFill>
              <a:uFill>
                <a:solidFill>
                  <a:srgbClr val="ffffff"/>
                </a:solidFill>
              </a:uFill>
              <a:latin typeface="Tw Cen MT"/>
            </a:endParaRPr>
          </a:p>
          <a:p>
            <a:pPr marL="318960" indent="-318600">
              <a:lnSpc>
                <a:spcPct val="120000"/>
              </a:lnSpc>
            </a:pPr>
            <a:r>
              <a:rPr b="0" lang="de-DE" sz="1600" spc="-1" strike="noStrike">
                <a:solidFill>
                  <a:srgbClr val="000000"/>
                </a:solidFill>
                <a:uFill>
                  <a:solidFill>
                    <a:srgbClr val="ffffff"/>
                  </a:solidFill>
                </a:uFill>
                <a:latin typeface="Verdana"/>
                <a:ea typeface="Verdana"/>
              </a:rPr>
              <a:t>	</a:t>
            </a:r>
            <a:r>
              <a:rPr b="0" lang="de-DE" sz="1600" spc="-1" strike="noStrike">
                <a:solidFill>
                  <a:srgbClr val="00b050"/>
                </a:solidFill>
                <a:uFill>
                  <a:solidFill>
                    <a:srgbClr val="ffffff"/>
                  </a:solidFill>
                </a:uFill>
                <a:latin typeface="Verdana"/>
                <a:ea typeface="Verdana"/>
              </a:rPr>
              <a:t>kein (nur) individuelles Problem, sondern auch gesellschaftliche Dimension/Verantwortung</a:t>
            </a:r>
            <a:endParaRPr b="0" lang="de-DE" sz="2900" spc="-1" strike="noStrike">
              <a:solidFill>
                <a:srgbClr val="000000"/>
              </a:solidFill>
              <a:uFill>
                <a:solidFill>
                  <a:srgbClr val="ffffff"/>
                </a:solidFill>
              </a:uFill>
              <a:latin typeface="Tw Cen MT"/>
            </a:endParaRPr>
          </a:p>
          <a:p>
            <a:pPr marL="457200" indent="-456840">
              <a:lnSpc>
                <a:spcPct val="110000"/>
              </a:lnSpc>
            </a:pPr>
            <a:r>
              <a:rPr b="1" lang="de-DE" sz="1800" spc="-1" strike="noStrike">
                <a:solidFill>
                  <a:srgbClr val="000000"/>
                </a:solidFill>
                <a:uFill>
                  <a:solidFill>
                    <a:srgbClr val="ffffff"/>
                  </a:solidFill>
                </a:uFill>
                <a:latin typeface="Arial"/>
                <a:ea typeface="Verdana"/>
              </a:rPr>
              <a:t>	</a:t>
            </a: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marL="457200" indent="-456840">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pPr>
            <a:endParaRPr b="0" lang="de-DE" sz="2900" spc="-1" strike="noStrike">
              <a:solidFill>
                <a:srgbClr val="000000"/>
              </a:solidFill>
              <a:uFill>
                <a:solidFill>
                  <a:srgbClr val="ffffff"/>
                </a:solidFill>
              </a:uFill>
              <a:latin typeface="Tw Cen MT"/>
            </a:endParaRPr>
          </a:p>
        </p:txBody>
      </p:sp>
      <p:sp>
        <p:nvSpPr>
          <p:cNvPr id="598" name="CustomShape 2"/>
          <p:cNvSpPr/>
          <p:nvPr/>
        </p:nvSpPr>
        <p:spPr>
          <a:xfrm>
            <a:off x="971640" y="-99360"/>
            <a:ext cx="8604000" cy="11426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Grundlagen: Symptome der PTBS</a:t>
            </a:r>
            <a:endParaRPr b="0" lang="de-DE" sz="1800" spc="-1" strike="noStrike">
              <a:solidFill>
                <a:srgbClr val="000000"/>
              </a:solidFill>
              <a:uFill>
                <a:solidFill>
                  <a:srgbClr val="ffffff"/>
                </a:solidFill>
              </a:uFill>
              <a:latin typeface="Arial"/>
            </a:endParaRPr>
          </a:p>
        </p:txBody>
      </p:sp>
      <p:sp>
        <p:nvSpPr>
          <p:cNvPr id="599" name="CustomShape 3"/>
          <p:cNvSpPr/>
          <p:nvPr/>
        </p:nvSpPr>
        <p:spPr>
          <a:xfrm>
            <a:off x="8604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B897352F-1965-4C9A-AC6D-1FEE00510097}"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971640" y="188640"/>
            <a:ext cx="7870320" cy="896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009e"/>
                </a:solidFill>
                <a:uFill>
                  <a:solidFill>
                    <a:srgbClr val="ffffff"/>
                  </a:solidFill>
                </a:uFill>
                <a:latin typeface="Verdana"/>
                <a:ea typeface="Verdana"/>
              </a:rPr>
              <a:t>Wiedererleben</a:t>
            </a:r>
            <a:endParaRPr b="0" lang="de-DE" sz="1800" spc="-1" strike="noStrike">
              <a:solidFill>
                <a:srgbClr val="000000"/>
              </a:solidFill>
              <a:uFill>
                <a:solidFill>
                  <a:srgbClr val="ffffff"/>
                </a:solidFill>
              </a:uFill>
              <a:latin typeface="Arial"/>
            </a:endParaRPr>
          </a:p>
        </p:txBody>
      </p:sp>
      <p:sp>
        <p:nvSpPr>
          <p:cNvPr id="601" name="CustomShape 2"/>
          <p:cNvSpPr/>
          <p:nvPr/>
        </p:nvSpPr>
        <p:spPr>
          <a:xfrm>
            <a:off x="827640" y="1989000"/>
            <a:ext cx="7344360" cy="3671640"/>
          </a:xfrm>
          <a:prstGeom prst="rect">
            <a:avLst/>
          </a:prstGeom>
          <a:noFill/>
          <a:ln w="9360">
            <a:noFill/>
          </a:ln>
        </p:spPr>
        <p:style>
          <a:lnRef idx="0"/>
          <a:fillRef idx="0"/>
          <a:effectRef idx="0"/>
          <a:fontRef idx="minor"/>
        </p:style>
        <p:txBody>
          <a:bodyPr lIns="90000" rIns="90000" tIns="45000" bIns="45000"/>
          <a:p>
            <a:pPr marL="341280" indent="-340920">
              <a:lnSpc>
                <a:spcPct val="120000"/>
              </a:lnSpc>
              <a:buClr>
                <a:srgbClr val="ff3399"/>
              </a:buClr>
              <a:buSzPct val="80000"/>
              <a:buFont typeface="Arial"/>
              <a:buChar char="►"/>
            </a:pPr>
            <a:r>
              <a:rPr b="0" lang="de-DE" sz="2000" spc="-1" strike="noStrike">
                <a:solidFill>
                  <a:srgbClr val="000092"/>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Wenn ich auf der Straße gehe, manchmal sehe ich Menschen, die so aussehen wie diese Menschen, die mich im Gefängnis gefoltert haben. Sofort bekomme ich Angst. Oder erinnere ich mich an diese Zeiten. Es gab bei der Folter eine Art von Parfüm. Und es gibt dieses Parfüm auch hier. Manchmal, wenn ich auf der Straße bin und ich rieche dieses Parfüm, dann sofort bin ich zurück in diesen Zeiten. Und ich bekomme Angst, ich zittere.“ (Deniz Tuncay)</a:t>
            </a:r>
            <a:endParaRPr b="0" lang="de-DE" sz="1800" spc="-1" strike="noStrike">
              <a:solidFill>
                <a:srgbClr val="000000"/>
              </a:solidFill>
              <a:uFill>
                <a:solidFill>
                  <a:srgbClr val="ffffff"/>
                </a:solidFill>
              </a:uFill>
              <a:latin typeface="Arial"/>
            </a:endParaRPr>
          </a:p>
          <a:p>
            <a:pPr>
              <a:lnSpc>
                <a:spcPct val="80000"/>
              </a:lnSpc>
            </a:pPr>
            <a:endParaRPr b="0" lang="de-DE" sz="1800" spc="-1" strike="noStrike">
              <a:solidFill>
                <a:srgbClr val="000000"/>
              </a:solidFill>
              <a:uFill>
                <a:solidFill>
                  <a:srgbClr val="ffffff"/>
                </a:solidFill>
              </a:uFill>
              <a:latin typeface="Arial"/>
            </a:endParaRPr>
          </a:p>
        </p:txBody>
      </p:sp>
      <p:sp>
        <p:nvSpPr>
          <p:cNvPr id="602" name="CustomShape 3"/>
          <p:cNvSpPr/>
          <p:nvPr/>
        </p:nvSpPr>
        <p:spPr>
          <a:xfrm>
            <a:off x="6444360" y="5972760"/>
            <a:ext cx="2520000" cy="302760"/>
          </a:xfrm>
          <a:prstGeom prst="rect">
            <a:avLst/>
          </a:prstGeom>
          <a:noFill/>
          <a:ln>
            <a:noFill/>
          </a:ln>
        </p:spPr>
        <p:style>
          <a:lnRef idx="0"/>
          <a:fillRef idx="0"/>
          <a:effectRef idx="0"/>
          <a:fontRef idx="minor"/>
        </p:style>
        <p:txBody>
          <a:bodyPr lIns="90000" rIns="90000" tIns="45000" bIns="45000"/>
          <a:p>
            <a:pPr marL="341280" indent="-340920" algn="r">
              <a:lnSpc>
                <a:spcPct val="80000"/>
              </a:lnSpc>
            </a:pPr>
            <a:r>
              <a:rPr b="0" lang="de-DE" sz="1400" spc="-1" strike="noStrike">
                <a:solidFill>
                  <a:srgbClr val="000092"/>
                </a:solidFill>
                <a:uFill>
                  <a:solidFill>
                    <a:srgbClr val="ffffff"/>
                  </a:solidFill>
                </a:uFill>
                <a:latin typeface="Tahoma"/>
              </a:rPr>
              <a:t>(nach Dima Zito)</a:t>
            </a:r>
            <a:endParaRPr b="0" lang="de-DE" sz="1800" spc="-1" strike="noStrike">
              <a:solidFill>
                <a:srgbClr val="000000"/>
              </a:solidFill>
              <a:uFill>
                <a:solidFill>
                  <a:srgbClr val="ffffff"/>
                </a:solidFill>
              </a:uFill>
              <a:latin typeface="Arial"/>
            </a:endParaRPr>
          </a:p>
        </p:txBody>
      </p:sp>
      <p:sp>
        <p:nvSpPr>
          <p:cNvPr id="603" name="CustomShape 4"/>
          <p:cNvSpPr/>
          <p:nvPr/>
        </p:nvSpPr>
        <p:spPr>
          <a:xfrm>
            <a:off x="8532360" y="260640"/>
            <a:ext cx="467280" cy="286920"/>
          </a:xfrm>
          <a:prstGeom prst="rect">
            <a:avLst/>
          </a:prstGeom>
          <a:noFill/>
          <a:ln>
            <a:noFill/>
          </a:ln>
        </p:spPr>
        <p:style>
          <a:lnRef idx="0"/>
          <a:fillRef idx="0"/>
          <a:effectRef idx="0"/>
          <a:fontRef idx="minor"/>
        </p:style>
        <p:txBody>
          <a:bodyPr anchor="ctr"/>
          <a:p>
            <a:pPr algn="r">
              <a:lnSpc>
                <a:spcPct val="100000"/>
              </a:lnSpc>
            </a:pPr>
            <a:fld id="{53FE1BE2-D1E9-4279-A00C-345F333DC034}" type="slidenum">
              <a:rPr b="1" lang="de-DE" sz="1000" spc="-1" strike="noStrike">
                <a:solidFill>
                  <a:srgbClr val="3b3b3b"/>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827640" y="2709000"/>
            <a:ext cx="7488360" cy="3504960"/>
          </a:xfrm>
          <a:prstGeom prst="rect">
            <a:avLst/>
          </a:prstGeom>
          <a:noFill/>
          <a:ln w="9360">
            <a:noFill/>
          </a:ln>
        </p:spPr>
        <p:style>
          <a:lnRef idx="0"/>
          <a:fillRef idx="0"/>
          <a:effectRef idx="0"/>
          <a:fontRef idx="minor"/>
        </p:style>
        <p:txBody>
          <a:bodyPr lIns="90000" rIns="90000" tIns="45000" bIns="45000"/>
          <a:p>
            <a:pPr marL="341280" indent="-340920">
              <a:lnSpc>
                <a:spcPct val="120000"/>
              </a:lnSpc>
              <a:buClr>
                <a:srgbClr val="ff3399"/>
              </a:buClr>
              <a:buSzPct val="80000"/>
              <a:buFont typeface="Arial"/>
              <a:buChar char="►"/>
            </a:pPr>
            <a:r>
              <a:rPr b="0" lang="de-DE" sz="2000" spc="-1" strike="noStrike">
                <a:solidFill>
                  <a:srgbClr val="000092"/>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Wenn ich auf der Straße gehe, manchmal sehe ich </a:t>
            </a:r>
            <a:r>
              <a:rPr b="1" lang="de-DE" sz="2000" spc="-1" strike="noStrike">
                <a:solidFill>
                  <a:srgbClr val="ff0000"/>
                </a:solidFill>
                <a:uFill>
                  <a:solidFill>
                    <a:srgbClr val="ffffff"/>
                  </a:solidFill>
                </a:uFill>
                <a:latin typeface="Verdana"/>
                <a:ea typeface="Verdana"/>
              </a:rPr>
              <a:t>Menschen</a:t>
            </a:r>
            <a:r>
              <a:rPr b="0" lang="de-DE" sz="2000" spc="-1" strike="noStrike">
                <a:solidFill>
                  <a:srgbClr val="ff0000"/>
                </a:solidFill>
                <a:uFill>
                  <a:solidFill>
                    <a:srgbClr val="ffffff"/>
                  </a:solidFill>
                </a:uFill>
                <a:latin typeface="Verdana"/>
                <a:ea typeface="Verdana"/>
              </a:rPr>
              <a:t>, die so aussehen wie diese Menschen, die mich im Gefängnis gefoltert haben.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Sofort bekomme ich Angst. </a:t>
            </a:r>
            <a:r>
              <a:rPr b="0" lang="de-DE" sz="2000" spc="-1" strike="noStrike">
                <a:solidFill>
                  <a:srgbClr val="000092"/>
                </a:solidFill>
                <a:uFill>
                  <a:solidFill>
                    <a:srgbClr val="ffffff"/>
                  </a:solidFill>
                </a:uFill>
                <a:latin typeface="Verdana"/>
                <a:ea typeface="Verdana"/>
              </a:rPr>
              <a:t>Oder </a:t>
            </a:r>
            <a:r>
              <a:rPr b="0" lang="de-DE" sz="2000" spc="-1" strike="noStrike">
                <a:solidFill>
                  <a:srgbClr val="000000"/>
                </a:solidFill>
                <a:uFill>
                  <a:solidFill>
                    <a:srgbClr val="ffffff"/>
                  </a:solidFill>
                </a:uFill>
                <a:latin typeface="Verdana"/>
                <a:ea typeface="Verdana"/>
              </a:rPr>
              <a:t>erinnere ich mich an diese Zeiten. </a:t>
            </a:r>
            <a:r>
              <a:rPr b="0" lang="de-DE" sz="2000" spc="-1" strike="noStrike">
                <a:solidFill>
                  <a:srgbClr val="ff0000"/>
                </a:solidFill>
                <a:uFill>
                  <a:solidFill>
                    <a:srgbClr val="ffffff"/>
                  </a:solidFill>
                </a:uFill>
                <a:latin typeface="Verdana"/>
                <a:ea typeface="Verdana"/>
              </a:rPr>
              <a:t>Es gab bei der Folter eine Art von </a:t>
            </a:r>
            <a:r>
              <a:rPr b="1" lang="de-DE" sz="2000" spc="-1" strike="noStrike">
                <a:solidFill>
                  <a:srgbClr val="ff0000"/>
                </a:solidFill>
                <a:uFill>
                  <a:solidFill>
                    <a:srgbClr val="ffffff"/>
                  </a:solidFill>
                </a:uFill>
                <a:latin typeface="Verdana"/>
                <a:ea typeface="Verdana"/>
              </a:rPr>
              <a:t>Parfüm</a:t>
            </a:r>
            <a:r>
              <a:rPr b="0" lang="de-DE" sz="2000" spc="-1" strike="noStrike">
                <a:solidFill>
                  <a:srgbClr val="ff0000"/>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 Und es gibt dieses Parfüm auch hier. Manchmal, wenn ich auf der Straße bin</a:t>
            </a:r>
            <a:r>
              <a:rPr b="0" lang="de-DE" sz="2000" spc="-1" strike="noStrike">
                <a:solidFill>
                  <a:srgbClr val="ff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und </a:t>
            </a:r>
            <a:r>
              <a:rPr b="0" lang="de-DE" sz="2000" spc="-1" strike="noStrike">
                <a:solidFill>
                  <a:srgbClr val="ff0000"/>
                </a:solidFill>
                <a:uFill>
                  <a:solidFill>
                    <a:srgbClr val="ffffff"/>
                  </a:solidFill>
                </a:uFill>
                <a:latin typeface="Verdana"/>
                <a:ea typeface="Verdana"/>
              </a:rPr>
              <a:t>ich rieche dieses </a:t>
            </a:r>
            <a:r>
              <a:rPr b="1" lang="de-DE" sz="2000" spc="-1" strike="noStrike">
                <a:solidFill>
                  <a:srgbClr val="ff0000"/>
                </a:solidFill>
                <a:uFill>
                  <a:solidFill>
                    <a:srgbClr val="ffffff"/>
                  </a:solidFill>
                </a:uFill>
                <a:latin typeface="Verdana"/>
                <a:ea typeface="Verdana"/>
              </a:rPr>
              <a:t>Parfüm</a:t>
            </a:r>
            <a:r>
              <a:rPr b="0" lang="de-DE" sz="2000" spc="-1" strike="noStrike">
                <a:solidFill>
                  <a:srgbClr val="ff0000"/>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 dann </a:t>
            </a:r>
            <a:r>
              <a:rPr b="0" lang="de-DE" sz="2000" spc="-1" strike="noStrike">
                <a:solidFill>
                  <a:srgbClr val="000000"/>
                </a:solidFill>
                <a:uFill>
                  <a:solidFill>
                    <a:srgbClr val="ffffff"/>
                  </a:solidFill>
                </a:uFill>
                <a:latin typeface="Verdana"/>
                <a:ea typeface="Verdana"/>
              </a:rPr>
              <a:t>sofort bin ich zurück in diesen Zeiten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Und ich bekomme Angst, ich zittere.“ </a:t>
            </a:r>
            <a:r>
              <a:rPr b="0" lang="de-DE" sz="2000" spc="-1" strike="noStrike">
                <a:solidFill>
                  <a:srgbClr val="000092"/>
                </a:solidFill>
                <a:uFill>
                  <a:solidFill>
                    <a:srgbClr val="ffffff"/>
                  </a:solidFill>
                </a:uFill>
                <a:latin typeface="Verdana"/>
                <a:ea typeface="Verdana"/>
              </a:rPr>
              <a:t>(Deniz Tuncay) </a:t>
            </a:r>
            <a:endParaRPr b="0" lang="de-DE" sz="1800" spc="-1" strike="noStrike">
              <a:solidFill>
                <a:srgbClr val="000000"/>
              </a:solidFill>
              <a:uFill>
                <a:solidFill>
                  <a:srgbClr val="ffffff"/>
                </a:solidFill>
              </a:uFill>
              <a:latin typeface="Arial"/>
            </a:endParaRPr>
          </a:p>
        </p:txBody>
      </p:sp>
      <p:sp>
        <p:nvSpPr>
          <p:cNvPr id="605" name="CustomShape 2"/>
          <p:cNvSpPr/>
          <p:nvPr/>
        </p:nvSpPr>
        <p:spPr>
          <a:xfrm>
            <a:off x="6732720" y="1308240"/>
            <a:ext cx="1871280" cy="336240"/>
          </a:xfrm>
          <a:prstGeom prst="rect">
            <a:avLst/>
          </a:prstGeom>
          <a:noFill/>
          <a:ln w="9360">
            <a:noFill/>
          </a:ln>
        </p:spPr>
        <p:style>
          <a:lnRef idx="0"/>
          <a:fillRef idx="0"/>
          <a:effectRef idx="0"/>
          <a:fontRef idx="minor"/>
        </p:style>
      </p:sp>
      <p:sp>
        <p:nvSpPr>
          <p:cNvPr id="606" name="CustomShape 3"/>
          <p:cNvSpPr/>
          <p:nvPr/>
        </p:nvSpPr>
        <p:spPr>
          <a:xfrm>
            <a:off x="827640" y="764640"/>
            <a:ext cx="2590560" cy="2158560"/>
          </a:xfrm>
          <a:prstGeom prst="wedgeEllipseCallout">
            <a:avLst>
              <a:gd name="adj1" fmla="val -14236"/>
              <a:gd name="adj2" fmla="val 65282"/>
            </a:avLst>
          </a:prstGeom>
          <a:solidFill>
            <a:srgbClr val="ff0000"/>
          </a:solidFill>
          <a:ln w="9360">
            <a:solidFill>
              <a:srgbClr val="000092"/>
            </a:solidFill>
            <a:miter/>
          </a:ln>
        </p:spPr>
        <p:style>
          <a:lnRef idx="0"/>
          <a:fillRef idx="0"/>
          <a:effectRef idx="0"/>
          <a:fontRef idx="minor"/>
        </p:style>
      </p:sp>
      <p:sp>
        <p:nvSpPr>
          <p:cNvPr id="607" name="CustomShape 4"/>
          <p:cNvSpPr/>
          <p:nvPr/>
        </p:nvSpPr>
        <p:spPr>
          <a:xfrm>
            <a:off x="1186200" y="112500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Reize, die an traumatische Situation erinnern</a:t>
            </a:r>
            <a:endParaRPr b="0" lang="de-DE" sz="1800" spc="-1" strike="noStrike">
              <a:solidFill>
                <a:srgbClr val="000000"/>
              </a:solidFill>
              <a:uFill>
                <a:solidFill>
                  <a:srgbClr val="ffffff"/>
                </a:solidFill>
              </a:uFill>
              <a:latin typeface="Arial"/>
            </a:endParaRPr>
          </a:p>
        </p:txBody>
      </p:sp>
      <p:sp>
        <p:nvSpPr>
          <p:cNvPr id="608" name="CustomShape 5"/>
          <p:cNvSpPr/>
          <p:nvPr/>
        </p:nvSpPr>
        <p:spPr>
          <a:xfrm>
            <a:off x="6444360" y="5972760"/>
            <a:ext cx="2520000" cy="302760"/>
          </a:xfrm>
          <a:prstGeom prst="rect">
            <a:avLst/>
          </a:prstGeom>
          <a:noFill/>
          <a:ln>
            <a:noFill/>
          </a:ln>
        </p:spPr>
        <p:style>
          <a:lnRef idx="0"/>
          <a:fillRef idx="0"/>
          <a:effectRef idx="0"/>
          <a:fontRef idx="minor"/>
        </p:style>
        <p:txBody>
          <a:bodyPr lIns="90000" rIns="90000" tIns="45000" bIns="45000"/>
          <a:p>
            <a:pPr marL="341280" indent="-340920" algn="r">
              <a:lnSpc>
                <a:spcPct val="80000"/>
              </a:lnSpc>
            </a:pPr>
            <a:r>
              <a:rPr b="0" lang="de-DE" sz="1400" spc="-1" strike="noStrike">
                <a:solidFill>
                  <a:srgbClr val="000092"/>
                </a:solidFill>
                <a:uFill>
                  <a:solidFill>
                    <a:srgbClr val="ffffff"/>
                  </a:solidFill>
                </a:uFill>
                <a:latin typeface="Tahoma"/>
              </a:rPr>
              <a:t>(nach Dima Zito)</a:t>
            </a:r>
            <a:endParaRPr b="0" lang="de-DE" sz="1800" spc="-1" strike="noStrike">
              <a:solidFill>
                <a:srgbClr val="000000"/>
              </a:solidFill>
              <a:uFill>
                <a:solidFill>
                  <a:srgbClr val="ffffff"/>
                </a:solidFill>
              </a:uFill>
              <a:latin typeface="Arial"/>
            </a:endParaRPr>
          </a:p>
        </p:txBody>
      </p:sp>
      <p:sp>
        <p:nvSpPr>
          <p:cNvPr id="609" name="CustomShape 6"/>
          <p:cNvSpPr/>
          <p:nvPr/>
        </p:nvSpPr>
        <p:spPr>
          <a:xfrm>
            <a:off x="971640" y="188640"/>
            <a:ext cx="7870320" cy="896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009e"/>
                </a:solidFill>
                <a:uFill>
                  <a:solidFill>
                    <a:srgbClr val="ffffff"/>
                  </a:solidFill>
                </a:uFill>
                <a:latin typeface="Verdana"/>
                <a:ea typeface="Verdana"/>
              </a:rPr>
              <a:t>Wiedererleben</a:t>
            </a:r>
            <a:endParaRPr b="0" lang="de-DE" sz="1800" spc="-1" strike="noStrike">
              <a:solidFill>
                <a:srgbClr val="000000"/>
              </a:solidFill>
              <a:uFill>
                <a:solidFill>
                  <a:srgbClr val="ffffff"/>
                </a:solidFill>
              </a:uFill>
              <a:latin typeface="Arial"/>
            </a:endParaRPr>
          </a:p>
        </p:txBody>
      </p:sp>
      <p:sp>
        <p:nvSpPr>
          <p:cNvPr id="610" name="CustomShape 7"/>
          <p:cNvSpPr/>
          <p:nvPr/>
        </p:nvSpPr>
        <p:spPr>
          <a:xfrm>
            <a:off x="8532360" y="260640"/>
            <a:ext cx="467280" cy="286920"/>
          </a:xfrm>
          <a:prstGeom prst="rect">
            <a:avLst/>
          </a:prstGeom>
          <a:noFill/>
          <a:ln>
            <a:noFill/>
          </a:ln>
        </p:spPr>
        <p:style>
          <a:lnRef idx="0"/>
          <a:fillRef idx="0"/>
          <a:effectRef idx="0"/>
          <a:fontRef idx="minor"/>
        </p:style>
        <p:txBody>
          <a:bodyPr anchor="ctr"/>
          <a:p>
            <a:pPr algn="r">
              <a:lnSpc>
                <a:spcPct val="100000"/>
              </a:lnSpc>
            </a:pPr>
            <a:fld id="{07E1C5C9-75B7-423D-B59F-A622ADA82909}" type="slidenum">
              <a:rPr b="1" lang="de-DE" sz="1000" spc="-1" strike="noStrike">
                <a:solidFill>
                  <a:srgbClr val="3b3b3b"/>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6732720" y="1308240"/>
            <a:ext cx="1871280" cy="336240"/>
          </a:xfrm>
          <a:prstGeom prst="rect">
            <a:avLst/>
          </a:prstGeom>
          <a:noFill/>
          <a:ln w="9360">
            <a:noFill/>
          </a:ln>
        </p:spPr>
        <p:style>
          <a:lnRef idx="0"/>
          <a:fillRef idx="0"/>
          <a:effectRef idx="0"/>
          <a:fontRef idx="minor"/>
        </p:style>
      </p:sp>
      <p:sp>
        <p:nvSpPr>
          <p:cNvPr id="612" name="CustomShape 2"/>
          <p:cNvSpPr/>
          <p:nvPr/>
        </p:nvSpPr>
        <p:spPr>
          <a:xfrm>
            <a:off x="826920" y="765000"/>
            <a:ext cx="2590560" cy="215856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13" name="CustomShape 3"/>
          <p:cNvSpPr/>
          <p:nvPr/>
        </p:nvSpPr>
        <p:spPr>
          <a:xfrm>
            <a:off x="1185840" y="112536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Reize, die an traumatische Situation erinnern</a:t>
            </a:r>
            <a:endParaRPr b="0" lang="de-DE" sz="1800" spc="-1" strike="noStrike">
              <a:solidFill>
                <a:srgbClr val="000000"/>
              </a:solidFill>
              <a:uFill>
                <a:solidFill>
                  <a:srgbClr val="ffffff"/>
                </a:solidFill>
              </a:uFill>
              <a:latin typeface="Arial"/>
            </a:endParaRPr>
          </a:p>
        </p:txBody>
      </p:sp>
      <p:sp>
        <p:nvSpPr>
          <p:cNvPr id="614" name="CustomShape 4"/>
          <p:cNvSpPr/>
          <p:nvPr/>
        </p:nvSpPr>
        <p:spPr>
          <a:xfrm>
            <a:off x="827640" y="2709000"/>
            <a:ext cx="7632360" cy="3504960"/>
          </a:xfrm>
          <a:prstGeom prst="rect">
            <a:avLst/>
          </a:prstGeom>
          <a:noFill/>
          <a:ln w="9360">
            <a:noFill/>
          </a:ln>
        </p:spPr>
        <p:style>
          <a:lnRef idx="0"/>
          <a:fillRef idx="0"/>
          <a:effectRef idx="0"/>
          <a:fontRef idx="minor"/>
        </p:style>
        <p:txBody>
          <a:bodyPr lIns="90000" rIns="90000" tIns="45000" bIns="45000"/>
          <a:p>
            <a:pPr marL="341280" indent="-340920">
              <a:lnSpc>
                <a:spcPct val="120000"/>
              </a:lnSpc>
              <a:buClr>
                <a:srgbClr val="ff3399"/>
              </a:buClr>
              <a:buSzPct val="80000"/>
              <a:buFont typeface="Arial"/>
              <a:buChar char="►"/>
            </a:pPr>
            <a:r>
              <a:rPr b="0" lang="de-DE" sz="2000" spc="-1" strike="noStrike">
                <a:solidFill>
                  <a:srgbClr val="000092"/>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Wenn ich auf der Straße gehe, manchmal sehe ich </a:t>
            </a:r>
            <a:r>
              <a:rPr b="0" lang="de-DE" sz="2000" spc="-1" strike="noStrike">
                <a:solidFill>
                  <a:srgbClr val="ff0000"/>
                </a:solidFill>
                <a:uFill>
                  <a:solidFill>
                    <a:srgbClr val="ffffff"/>
                  </a:solidFill>
                </a:uFill>
                <a:latin typeface="Verdana"/>
                <a:ea typeface="Verdana"/>
              </a:rPr>
              <a:t>Menschen, die so aussehen wie diese Menschen, die mich im Gefängnis gefoltert haben.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Sofort bekomme ich </a:t>
            </a:r>
            <a:r>
              <a:rPr b="1" lang="de-DE" sz="2000" spc="-1" strike="noStrike">
                <a:solidFill>
                  <a:srgbClr val="000000"/>
                </a:solidFill>
                <a:uFill>
                  <a:solidFill>
                    <a:srgbClr val="ffffff"/>
                  </a:solidFill>
                </a:uFill>
                <a:latin typeface="Verdana"/>
                <a:ea typeface="Verdana"/>
              </a:rPr>
              <a:t>Angst</a:t>
            </a:r>
            <a:r>
              <a:rPr b="0" lang="de-DE" sz="2000" spc="-1" strike="noStrike">
                <a:solidFill>
                  <a:srgbClr val="00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Oder </a:t>
            </a:r>
            <a:r>
              <a:rPr b="0" lang="de-DE" sz="2000" spc="-1" strike="noStrike">
                <a:solidFill>
                  <a:srgbClr val="000000"/>
                </a:solidFill>
                <a:uFill>
                  <a:solidFill>
                    <a:srgbClr val="ffffff"/>
                  </a:solidFill>
                </a:uFill>
                <a:latin typeface="Verdana"/>
                <a:ea typeface="Verdana"/>
              </a:rPr>
              <a:t>erinnere ich mich an diese Zeiten. </a:t>
            </a:r>
            <a:r>
              <a:rPr b="0" lang="de-DE" sz="2000" spc="-1" strike="noStrike">
                <a:solidFill>
                  <a:srgbClr val="ff0000"/>
                </a:solidFill>
                <a:uFill>
                  <a:solidFill>
                    <a:srgbClr val="ffffff"/>
                  </a:solidFill>
                </a:uFill>
                <a:latin typeface="Verdana"/>
                <a:ea typeface="Verdana"/>
              </a:rPr>
              <a:t>Es gab bei der Folter eine Art von Parfüm.</a:t>
            </a:r>
            <a:r>
              <a:rPr b="0" lang="de-DE" sz="2000" spc="-1" strike="noStrike">
                <a:solidFill>
                  <a:srgbClr val="000092"/>
                </a:solidFill>
                <a:uFill>
                  <a:solidFill>
                    <a:srgbClr val="ffffff"/>
                  </a:solidFill>
                </a:uFill>
                <a:latin typeface="Verdana"/>
                <a:ea typeface="Verdana"/>
              </a:rPr>
              <a:t> Und es gibt dieses Parfüm auch hier. Manchmal, wenn ich auf der Straße bin</a:t>
            </a:r>
            <a:r>
              <a:rPr b="0" lang="de-DE" sz="2000" spc="-1" strike="noStrike">
                <a:solidFill>
                  <a:srgbClr val="ff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und </a:t>
            </a:r>
            <a:r>
              <a:rPr b="0" lang="de-DE" sz="2000" spc="-1" strike="noStrike">
                <a:solidFill>
                  <a:srgbClr val="ff0000"/>
                </a:solidFill>
                <a:uFill>
                  <a:solidFill>
                    <a:srgbClr val="ffffff"/>
                  </a:solidFill>
                </a:uFill>
                <a:latin typeface="Verdana"/>
                <a:ea typeface="Verdana"/>
              </a:rPr>
              <a:t>ich rieche dieses Parfüm,</a:t>
            </a:r>
            <a:r>
              <a:rPr b="0" lang="de-DE" sz="2000" spc="-1" strike="noStrike">
                <a:solidFill>
                  <a:srgbClr val="000092"/>
                </a:solidFill>
                <a:uFill>
                  <a:solidFill>
                    <a:srgbClr val="ffffff"/>
                  </a:solidFill>
                </a:uFill>
                <a:latin typeface="Verdana"/>
                <a:ea typeface="Verdana"/>
              </a:rPr>
              <a:t> dann </a:t>
            </a:r>
            <a:r>
              <a:rPr b="0" lang="de-DE" sz="2000" spc="-1" strike="noStrike">
                <a:solidFill>
                  <a:srgbClr val="000000"/>
                </a:solidFill>
                <a:uFill>
                  <a:solidFill>
                    <a:srgbClr val="ffffff"/>
                  </a:solidFill>
                </a:uFill>
                <a:latin typeface="Verdana"/>
                <a:ea typeface="Verdana"/>
              </a:rPr>
              <a:t>sofort bin ich zurück in diesen Zeiten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Und ich bekomme </a:t>
            </a:r>
            <a:r>
              <a:rPr b="1" lang="de-DE" sz="2000" spc="-1" strike="noStrike">
                <a:solidFill>
                  <a:srgbClr val="000000"/>
                </a:solidFill>
                <a:uFill>
                  <a:solidFill>
                    <a:srgbClr val="ffffff"/>
                  </a:solidFill>
                </a:uFill>
                <a:latin typeface="Verdana"/>
                <a:ea typeface="Verdana"/>
              </a:rPr>
              <a:t>Angst</a:t>
            </a:r>
            <a:r>
              <a:rPr b="0" lang="de-DE" sz="2000" spc="-1" strike="noStrike">
                <a:solidFill>
                  <a:srgbClr val="000000"/>
                </a:solidFill>
                <a:uFill>
                  <a:solidFill>
                    <a:srgbClr val="ffffff"/>
                  </a:solidFill>
                </a:uFill>
                <a:latin typeface="Verdana"/>
                <a:ea typeface="Verdana"/>
              </a:rPr>
              <a:t>, </a:t>
            </a:r>
            <a:r>
              <a:rPr b="1" lang="de-DE" sz="2000" spc="-1" strike="noStrike">
                <a:solidFill>
                  <a:srgbClr val="000000"/>
                </a:solidFill>
                <a:uFill>
                  <a:solidFill>
                    <a:srgbClr val="ffffff"/>
                  </a:solidFill>
                </a:uFill>
                <a:latin typeface="Verdana"/>
                <a:ea typeface="Verdana"/>
              </a:rPr>
              <a:t>ich zittere</a:t>
            </a:r>
            <a:r>
              <a:rPr b="0" lang="de-DE" sz="2000" spc="-1" strike="noStrike">
                <a:solidFill>
                  <a:srgbClr val="00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(Deniz Tuncay) </a:t>
            </a:r>
            <a:endParaRPr b="0" lang="de-DE" sz="1800" spc="-1" strike="noStrike">
              <a:solidFill>
                <a:srgbClr val="000000"/>
              </a:solidFill>
              <a:uFill>
                <a:solidFill>
                  <a:srgbClr val="ffffff"/>
                </a:solidFill>
              </a:uFill>
              <a:latin typeface="Arial"/>
            </a:endParaRPr>
          </a:p>
        </p:txBody>
      </p:sp>
      <p:sp>
        <p:nvSpPr>
          <p:cNvPr id="615" name="CustomShape 5"/>
          <p:cNvSpPr/>
          <p:nvPr/>
        </p:nvSpPr>
        <p:spPr>
          <a:xfrm>
            <a:off x="6444360" y="5972760"/>
            <a:ext cx="2520000" cy="302760"/>
          </a:xfrm>
          <a:prstGeom prst="rect">
            <a:avLst/>
          </a:prstGeom>
          <a:noFill/>
          <a:ln>
            <a:noFill/>
          </a:ln>
        </p:spPr>
        <p:style>
          <a:lnRef idx="0"/>
          <a:fillRef idx="0"/>
          <a:effectRef idx="0"/>
          <a:fontRef idx="minor"/>
        </p:style>
        <p:txBody>
          <a:bodyPr lIns="90000" rIns="90000" tIns="45000" bIns="45000"/>
          <a:p>
            <a:pPr marL="341280" indent="-340920" algn="r">
              <a:lnSpc>
                <a:spcPct val="80000"/>
              </a:lnSpc>
            </a:pPr>
            <a:r>
              <a:rPr b="0" lang="de-DE" sz="1400" spc="-1" strike="noStrike">
                <a:solidFill>
                  <a:srgbClr val="000092"/>
                </a:solidFill>
                <a:uFill>
                  <a:solidFill>
                    <a:srgbClr val="ffffff"/>
                  </a:solidFill>
                </a:uFill>
                <a:latin typeface="Tahoma"/>
              </a:rPr>
              <a:t>(nach Dima Zito)</a:t>
            </a:r>
            <a:endParaRPr b="0" lang="de-DE" sz="1800" spc="-1" strike="noStrike">
              <a:solidFill>
                <a:srgbClr val="000000"/>
              </a:solidFill>
              <a:uFill>
                <a:solidFill>
                  <a:srgbClr val="ffffff"/>
                </a:solidFill>
              </a:uFill>
              <a:latin typeface="Arial"/>
            </a:endParaRPr>
          </a:p>
        </p:txBody>
      </p:sp>
      <p:sp>
        <p:nvSpPr>
          <p:cNvPr id="616" name="CustomShape 6"/>
          <p:cNvSpPr/>
          <p:nvPr/>
        </p:nvSpPr>
        <p:spPr>
          <a:xfrm>
            <a:off x="2555640" y="1268280"/>
            <a:ext cx="2590560" cy="2158560"/>
          </a:xfrm>
          <a:prstGeom prst="wedgeEllipseCallout">
            <a:avLst>
              <a:gd name="adj1" fmla="val -14236"/>
              <a:gd name="adj2" fmla="val 65282"/>
            </a:avLst>
          </a:prstGeom>
          <a:solidFill>
            <a:srgbClr val="2a862e"/>
          </a:solidFill>
          <a:ln w="9360">
            <a:solidFill>
              <a:srgbClr val="000092"/>
            </a:solidFill>
            <a:miter/>
          </a:ln>
        </p:spPr>
        <p:style>
          <a:lnRef idx="0"/>
          <a:fillRef idx="0"/>
          <a:effectRef idx="0"/>
          <a:fontRef idx="minor"/>
        </p:style>
      </p:sp>
      <p:sp>
        <p:nvSpPr>
          <p:cNvPr id="617" name="CustomShape 7"/>
          <p:cNvSpPr/>
          <p:nvPr/>
        </p:nvSpPr>
        <p:spPr>
          <a:xfrm>
            <a:off x="2914560" y="162864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Intensive emotionale Reaktion, auch körperlich</a:t>
            </a:r>
            <a:endParaRPr b="0" lang="de-DE" sz="1800" spc="-1" strike="noStrike">
              <a:solidFill>
                <a:srgbClr val="000000"/>
              </a:solidFill>
              <a:uFill>
                <a:solidFill>
                  <a:srgbClr val="ffffff"/>
                </a:solidFill>
              </a:uFill>
              <a:latin typeface="Arial"/>
            </a:endParaRPr>
          </a:p>
        </p:txBody>
      </p:sp>
      <p:sp>
        <p:nvSpPr>
          <p:cNvPr id="618" name="CustomShape 8"/>
          <p:cNvSpPr/>
          <p:nvPr/>
        </p:nvSpPr>
        <p:spPr>
          <a:xfrm>
            <a:off x="971640" y="188640"/>
            <a:ext cx="7870320" cy="896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009e"/>
                </a:solidFill>
                <a:uFill>
                  <a:solidFill>
                    <a:srgbClr val="ffffff"/>
                  </a:solidFill>
                </a:uFill>
                <a:latin typeface="Verdana"/>
                <a:ea typeface="Verdana"/>
              </a:rPr>
              <a:t>Wiedererleben</a:t>
            </a:r>
            <a:endParaRPr b="0" lang="de-DE" sz="1800" spc="-1" strike="noStrike">
              <a:solidFill>
                <a:srgbClr val="000000"/>
              </a:solidFill>
              <a:uFill>
                <a:solidFill>
                  <a:srgbClr val="ffffff"/>
                </a:solidFill>
              </a:uFill>
              <a:latin typeface="Arial"/>
            </a:endParaRPr>
          </a:p>
        </p:txBody>
      </p:sp>
      <p:sp>
        <p:nvSpPr>
          <p:cNvPr id="619" name="CustomShape 9"/>
          <p:cNvSpPr/>
          <p:nvPr/>
        </p:nvSpPr>
        <p:spPr>
          <a:xfrm>
            <a:off x="8532360" y="260640"/>
            <a:ext cx="467280" cy="286920"/>
          </a:xfrm>
          <a:prstGeom prst="rect">
            <a:avLst/>
          </a:prstGeom>
          <a:noFill/>
          <a:ln>
            <a:noFill/>
          </a:ln>
        </p:spPr>
        <p:style>
          <a:lnRef idx="0"/>
          <a:fillRef idx="0"/>
          <a:effectRef idx="0"/>
          <a:fontRef idx="minor"/>
        </p:style>
        <p:txBody>
          <a:bodyPr anchor="ctr"/>
          <a:p>
            <a:pPr algn="r">
              <a:lnSpc>
                <a:spcPct val="100000"/>
              </a:lnSpc>
            </a:pPr>
            <a:fld id="{1B2E4A2B-B52A-4E82-B9A0-4AA6E73012EE}" type="slidenum">
              <a:rPr b="1" lang="de-DE" sz="1000" spc="-1" strike="noStrike">
                <a:solidFill>
                  <a:srgbClr val="3b3b3b"/>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6732720" y="1308240"/>
            <a:ext cx="1871280" cy="336240"/>
          </a:xfrm>
          <a:prstGeom prst="rect">
            <a:avLst/>
          </a:prstGeom>
          <a:noFill/>
          <a:ln w="9360">
            <a:noFill/>
          </a:ln>
        </p:spPr>
        <p:style>
          <a:lnRef idx="0"/>
          <a:fillRef idx="0"/>
          <a:effectRef idx="0"/>
          <a:fontRef idx="minor"/>
        </p:style>
      </p:sp>
      <p:sp>
        <p:nvSpPr>
          <p:cNvPr id="621" name="CustomShape 2"/>
          <p:cNvSpPr/>
          <p:nvPr/>
        </p:nvSpPr>
        <p:spPr>
          <a:xfrm>
            <a:off x="826920" y="765000"/>
            <a:ext cx="2590560" cy="215856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22" name="CustomShape 3"/>
          <p:cNvSpPr/>
          <p:nvPr/>
        </p:nvSpPr>
        <p:spPr>
          <a:xfrm>
            <a:off x="1185840" y="112536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Reize, die an traumatische Situation erinnern</a:t>
            </a:r>
            <a:endParaRPr b="0" lang="de-DE" sz="1800" spc="-1" strike="noStrike">
              <a:solidFill>
                <a:srgbClr val="000000"/>
              </a:solidFill>
              <a:uFill>
                <a:solidFill>
                  <a:srgbClr val="ffffff"/>
                </a:solidFill>
              </a:uFill>
              <a:latin typeface="Arial"/>
            </a:endParaRPr>
          </a:p>
        </p:txBody>
      </p:sp>
      <p:sp>
        <p:nvSpPr>
          <p:cNvPr id="623" name="CustomShape 4"/>
          <p:cNvSpPr/>
          <p:nvPr/>
        </p:nvSpPr>
        <p:spPr>
          <a:xfrm>
            <a:off x="2916360" y="1268280"/>
            <a:ext cx="2590560" cy="215856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24" name="CustomShape 5"/>
          <p:cNvSpPr/>
          <p:nvPr/>
        </p:nvSpPr>
        <p:spPr>
          <a:xfrm>
            <a:off x="3274920" y="162864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Intensive emotionale Reaktion, auch körperlich</a:t>
            </a:r>
            <a:endParaRPr b="0" lang="de-DE" sz="1800" spc="-1" strike="noStrike">
              <a:solidFill>
                <a:srgbClr val="000000"/>
              </a:solidFill>
              <a:uFill>
                <a:solidFill>
                  <a:srgbClr val="ffffff"/>
                </a:solidFill>
              </a:uFill>
              <a:latin typeface="Arial"/>
            </a:endParaRPr>
          </a:p>
        </p:txBody>
      </p:sp>
      <p:sp>
        <p:nvSpPr>
          <p:cNvPr id="625" name="CustomShape 6"/>
          <p:cNvSpPr/>
          <p:nvPr/>
        </p:nvSpPr>
        <p:spPr>
          <a:xfrm>
            <a:off x="827640" y="2709000"/>
            <a:ext cx="7632360" cy="3504960"/>
          </a:xfrm>
          <a:prstGeom prst="rect">
            <a:avLst/>
          </a:prstGeom>
          <a:noFill/>
          <a:ln w="9360">
            <a:noFill/>
          </a:ln>
        </p:spPr>
        <p:style>
          <a:lnRef idx="0"/>
          <a:fillRef idx="0"/>
          <a:effectRef idx="0"/>
          <a:fontRef idx="minor"/>
        </p:style>
        <p:txBody>
          <a:bodyPr lIns="90000" rIns="90000" tIns="45000" bIns="45000"/>
          <a:p>
            <a:pPr marL="341280" indent="-340920">
              <a:lnSpc>
                <a:spcPct val="120000"/>
              </a:lnSpc>
              <a:buClr>
                <a:srgbClr val="ff3399"/>
              </a:buClr>
              <a:buSzPct val="80000"/>
              <a:buFont typeface="Arial"/>
              <a:buChar char="►"/>
            </a:pPr>
            <a:r>
              <a:rPr b="0" lang="de-DE" sz="2000" spc="-1" strike="noStrike">
                <a:solidFill>
                  <a:srgbClr val="000092"/>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Wenn ich auf der Straße gehe, manchmal sehe ich </a:t>
            </a:r>
            <a:r>
              <a:rPr b="0" lang="de-DE" sz="2000" spc="-1" strike="noStrike">
                <a:solidFill>
                  <a:srgbClr val="ff0000"/>
                </a:solidFill>
                <a:uFill>
                  <a:solidFill>
                    <a:srgbClr val="ffffff"/>
                  </a:solidFill>
                </a:uFill>
                <a:latin typeface="Verdana"/>
                <a:ea typeface="Verdana"/>
              </a:rPr>
              <a:t>Menschen, die so aussehen wie diese Menschen, die mich im Gefängnis gefoltert haben.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Sofort bekomme ich Angst. </a:t>
            </a:r>
            <a:r>
              <a:rPr b="0" lang="de-DE" sz="2000" spc="-1" strike="noStrike">
                <a:solidFill>
                  <a:srgbClr val="000092"/>
                </a:solidFill>
                <a:uFill>
                  <a:solidFill>
                    <a:srgbClr val="ffffff"/>
                  </a:solidFill>
                </a:uFill>
                <a:latin typeface="Verdana"/>
                <a:ea typeface="Verdana"/>
              </a:rPr>
              <a:t>Oder </a:t>
            </a:r>
            <a:r>
              <a:rPr b="1" lang="de-DE" sz="2000" spc="-1" strike="noStrike">
                <a:solidFill>
                  <a:srgbClr val="000000"/>
                </a:solidFill>
                <a:uFill>
                  <a:solidFill>
                    <a:srgbClr val="ffffff"/>
                  </a:solidFill>
                </a:uFill>
                <a:latin typeface="Verdana"/>
                <a:ea typeface="Verdana"/>
              </a:rPr>
              <a:t>erinnere ich mich </a:t>
            </a:r>
            <a:r>
              <a:rPr b="0" lang="de-DE" sz="2000" spc="-1" strike="noStrike">
                <a:solidFill>
                  <a:srgbClr val="000000"/>
                </a:solidFill>
                <a:uFill>
                  <a:solidFill>
                    <a:srgbClr val="ffffff"/>
                  </a:solidFill>
                </a:uFill>
                <a:latin typeface="Verdana"/>
                <a:ea typeface="Verdana"/>
              </a:rPr>
              <a:t>an diese Zeiten. </a:t>
            </a:r>
            <a:r>
              <a:rPr b="0" lang="de-DE" sz="2000" spc="-1" strike="noStrike">
                <a:solidFill>
                  <a:srgbClr val="ff0000"/>
                </a:solidFill>
                <a:uFill>
                  <a:solidFill>
                    <a:srgbClr val="ffffff"/>
                  </a:solidFill>
                </a:uFill>
                <a:latin typeface="Verdana"/>
                <a:ea typeface="Verdana"/>
              </a:rPr>
              <a:t>Es gab bei der Folter eine Art von Parfüm.</a:t>
            </a:r>
            <a:r>
              <a:rPr b="0" lang="de-DE" sz="2000" spc="-1" strike="noStrike">
                <a:solidFill>
                  <a:srgbClr val="000092"/>
                </a:solidFill>
                <a:uFill>
                  <a:solidFill>
                    <a:srgbClr val="ffffff"/>
                  </a:solidFill>
                </a:uFill>
                <a:latin typeface="Verdana"/>
                <a:ea typeface="Verdana"/>
              </a:rPr>
              <a:t> Und es gibt dieses Parfüm auch hier. Manchmal, wenn ich auf der Straße bin</a:t>
            </a:r>
            <a:r>
              <a:rPr b="0" lang="de-DE" sz="2000" spc="-1" strike="noStrike">
                <a:solidFill>
                  <a:srgbClr val="ff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und </a:t>
            </a:r>
            <a:r>
              <a:rPr b="0" lang="de-DE" sz="2000" spc="-1" strike="noStrike">
                <a:solidFill>
                  <a:srgbClr val="ff0000"/>
                </a:solidFill>
                <a:uFill>
                  <a:solidFill>
                    <a:srgbClr val="ffffff"/>
                  </a:solidFill>
                </a:uFill>
                <a:latin typeface="Verdana"/>
                <a:ea typeface="Verdana"/>
              </a:rPr>
              <a:t>ich rieche dieses Parfüm,</a:t>
            </a:r>
            <a:r>
              <a:rPr b="0" lang="de-DE" sz="2000" spc="-1" strike="noStrike">
                <a:solidFill>
                  <a:srgbClr val="000092"/>
                </a:solidFill>
                <a:uFill>
                  <a:solidFill>
                    <a:srgbClr val="ffffff"/>
                  </a:solidFill>
                </a:uFill>
                <a:latin typeface="Verdana"/>
                <a:ea typeface="Verdana"/>
              </a:rPr>
              <a:t> dann </a:t>
            </a:r>
            <a:r>
              <a:rPr b="0" lang="de-DE" sz="2000" spc="-1" strike="noStrike">
                <a:solidFill>
                  <a:srgbClr val="000000"/>
                </a:solidFill>
                <a:uFill>
                  <a:solidFill>
                    <a:srgbClr val="ffffff"/>
                  </a:solidFill>
                </a:uFill>
                <a:latin typeface="Verdana"/>
                <a:ea typeface="Verdana"/>
              </a:rPr>
              <a:t>sofort bin ich zurück in diesen Zeiten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Und ich bekomme Angst, ich zittere.“ </a:t>
            </a:r>
            <a:r>
              <a:rPr b="0" lang="de-DE" sz="2000" spc="-1" strike="noStrike">
                <a:solidFill>
                  <a:srgbClr val="000092"/>
                </a:solidFill>
                <a:uFill>
                  <a:solidFill>
                    <a:srgbClr val="ffffff"/>
                  </a:solidFill>
                </a:uFill>
                <a:latin typeface="Verdana"/>
                <a:ea typeface="Verdana"/>
              </a:rPr>
              <a:t>(Deniz Tuncay) </a:t>
            </a:r>
            <a:endParaRPr b="0" lang="de-DE" sz="1800" spc="-1" strike="noStrike">
              <a:solidFill>
                <a:srgbClr val="000000"/>
              </a:solidFill>
              <a:uFill>
                <a:solidFill>
                  <a:srgbClr val="ffffff"/>
                </a:solidFill>
              </a:uFill>
              <a:latin typeface="Arial"/>
            </a:endParaRPr>
          </a:p>
        </p:txBody>
      </p:sp>
      <p:sp>
        <p:nvSpPr>
          <p:cNvPr id="626" name="CustomShape 7"/>
          <p:cNvSpPr/>
          <p:nvPr/>
        </p:nvSpPr>
        <p:spPr>
          <a:xfrm>
            <a:off x="5148360" y="2060640"/>
            <a:ext cx="2374560" cy="1582200"/>
          </a:xfrm>
          <a:prstGeom prst="wedgeEllipseCallout">
            <a:avLst>
              <a:gd name="adj1" fmla="val -14236"/>
              <a:gd name="adj2" fmla="val 65282"/>
            </a:avLst>
          </a:prstGeom>
          <a:solidFill>
            <a:srgbClr val="fb21dc"/>
          </a:solidFill>
          <a:ln w="9360">
            <a:solidFill>
              <a:srgbClr val="000092"/>
            </a:solidFill>
            <a:miter/>
          </a:ln>
        </p:spPr>
        <p:style>
          <a:lnRef idx="0"/>
          <a:fillRef idx="0"/>
          <a:effectRef idx="0"/>
          <a:fontRef idx="minor"/>
        </p:style>
      </p:sp>
      <p:sp>
        <p:nvSpPr>
          <p:cNvPr id="627" name="CustomShape 8"/>
          <p:cNvSpPr/>
          <p:nvPr/>
        </p:nvSpPr>
        <p:spPr>
          <a:xfrm>
            <a:off x="5477040" y="2324160"/>
            <a:ext cx="1912680" cy="100800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Sich aufdrängende Erinnerungen</a:t>
            </a:r>
            <a:endParaRPr b="0" lang="de-DE" sz="1800" spc="-1" strike="noStrike">
              <a:solidFill>
                <a:srgbClr val="000000"/>
              </a:solidFill>
              <a:uFill>
                <a:solidFill>
                  <a:srgbClr val="ffffff"/>
                </a:solidFill>
              </a:uFill>
              <a:latin typeface="Arial"/>
            </a:endParaRPr>
          </a:p>
        </p:txBody>
      </p:sp>
      <p:sp>
        <p:nvSpPr>
          <p:cNvPr id="628" name="CustomShape 9"/>
          <p:cNvSpPr/>
          <p:nvPr/>
        </p:nvSpPr>
        <p:spPr>
          <a:xfrm>
            <a:off x="6444360" y="5972760"/>
            <a:ext cx="2520000" cy="302760"/>
          </a:xfrm>
          <a:prstGeom prst="rect">
            <a:avLst/>
          </a:prstGeom>
          <a:noFill/>
          <a:ln>
            <a:noFill/>
          </a:ln>
        </p:spPr>
        <p:style>
          <a:lnRef idx="0"/>
          <a:fillRef idx="0"/>
          <a:effectRef idx="0"/>
          <a:fontRef idx="minor"/>
        </p:style>
        <p:txBody>
          <a:bodyPr lIns="90000" rIns="90000" tIns="45000" bIns="45000"/>
          <a:p>
            <a:pPr marL="341280" indent="-340920" algn="r">
              <a:lnSpc>
                <a:spcPct val="80000"/>
              </a:lnSpc>
            </a:pPr>
            <a:r>
              <a:rPr b="0" lang="de-DE" sz="1400" spc="-1" strike="noStrike">
                <a:solidFill>
                  <a:srgbClr val="000092"/>
                </a:solidFill>
                <a:uFill>
                  <a:solidFill>
                    <a:srgbClr val="ffffff"/>
                  </a:solidFill>
                </a:uFill>
                <a:latin typeface="Tahoma"/>
              </a:rPr>
              <a:t>(nach Dima Zito)</a:t>
            </a:r>
            <a:endParaRPr b="0" lang="de-DE" sz="1800" spc="-1" strike="noStrike">
              <a:solidFill>
                <a:srgbClr val="000000"/>
              </a:solidFill>
              <a:uFill>
                <a:solidFill>
                  <a:srgbClr val="ffffff"/>
                </a:solidFill>
              </a:uFill>
              <a:latin typeface="Arial"/>
            </a:endParaRPr>
          </a:p>
        </p:txBody>
      </p:sp>
      <p:sp>
        <p:nvSpPr>
          <p:cNvPr id="629" name="CustomShape 10"/>
          <p:cNvSpPr/>
          <p:nvPr/>
        </p:nvSpPr>
        <p:spPr>
          <a:xfrm>
            <a:off x="971640" y="188640"/>
            <a:ext cx="7870320" cy="896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009e"/>
                </a:solidFill>
                <a:uFill>
                  <a:solidFill>
                    <a:srgbClr val="ffffff"/>
                  </a:solidFill>
                </a:uFill>
                <a:latin typeface="Verdana"/>
                <a:ea typeface="Verdana"/>
              </a:rPr>
              <a:t>Wiedererleben</a:t>
            </a:r>
            <a:endParaRPr b="0" lang="de-DE" sz="1800" spc="-1" strike="noStrike">
              <a:solidFill>
                <a:srgbClr val="000000"/>
              </a:solidFill>
              <a:uFill>
                <a:solidFill>
                  <a:srgbClr val="ffffff"/>
                </a:solidFill>
              </a:uFill>
              <a:latin typeface="Arial"/>
            </a:endParaRPr>
          </a:p>
        </p:txBody>
      </p:sp>
      <p:sp>
        <p:nvSpPr>
          <p:cNvPr id="630" name="CustomShape 11"/>
          <p:cNvSpPr/>
          <p:nvPr/>
        </p:nvSpPr>
        <p:spPr>
          <a:xfrm>
            <a:off x="8532360" y="260640"/>
            <a:ext cx="467280" cy="286920"/>
          </a:xfrm>
          <a:prstGeom prst="rect">
            <a:avLst/>
          </a:prstGeom>
          <a:noFill/>
          <a:ln>
            <a:noFill/>
          </a:ln>
        </p:spPr>
        <p:style>
          <a:lnRef idx="0"/>
          <a:fillRef idx="0"/>
          <a:effectRef idx="0"/>
          <a:fontRef idx="minor"/>
        </p:style>
        <p:txBody>
          <a:bodyPr anchor="ctr"/>
          <a:p>
            <a:pPr algn="r">
              <a:lnSpc>
                <a:spcPct val="100000"/>
              </a:lnSpc>
            </a:pPr>
            <a:fld id="{AC713295-F239-4D90-A93A-F42B2B43C4E8}" type="slidenum">
              <a:rPr b="1" lang="de-DE" sz="1000" spc="-1" strike="noStrike">
                <a:solidFill>
                  <a:srgbClr val="3b3b3b"/>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a:off x="6732720" y="1308240"/>
            <a:ext cx="1871280" cy="336240"/>
          </a:xfrm>
          <a:prstGeom prst="rect">
            <a:avLst/>
          </a:prstGeom>
          <a:noFill/>
          <a:ln w="9360">
            <a:noFill/>
          </a:ln>
        </p:spPr>
        <p:style>
          <a:lnRef idx="0"/>
          <a:fillRef idx="0"/>
          <a:effectRef idx="0"/>
          <a:fontRef idx="minor"/>
        </p:style>
      </p:sp>
      <p:sp>
        <p:nvSpPr>
          <p:cNvPr id="632" name="CustomShape 2"/>
          <p:cNvSpPr/>
          <p:nvPr/>
        </p:nvSpPr>
        <p:spPr>
          <a:xfrm>
            <a:off x="826920" y="765000"/>
            <a:ext cx="2590560" cy="215856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33" name="CustomShape 3"/>
          <p:cNvSpPr/>
          <p:nvPr/>
        </p:nvSpPr>
        <p:spPr>
          <a:xfrm>
            <a:off x="1185840" y="112536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Reize, die an traumatische Situation erinnern</a:t>
            </a:r>
            <a:endParaRPr b="0" lang="de-DE" sz="1800" spc="-1" strike="noStrike">
              <a:solidFill>
                <a:srgbClr val="000000"/>
              </a:solidFill>
              <a:uFill>
                <a:solidFill>
                  <a:srgbClr val="ffffff"/>
                </a:solidFill>
              </a:uFill>
              <a:latin typeface="Arial"/>
            </a:endParaRPr>
          </a:p>
        </p:txBody>
      </p:sp>
      <p:sp>
        <p:nvSpPr>
          <p:cNvPr id="634" name="CustomShape 4"/>
          <p:cNvSpPr/>
          <p:nvPr/>
        </p:nvSpPr>
        <p:spPr>
          <a:xfrm>
            <a:off x="2916360" y="1268280"/>
            <a:ext cx="2590560" cy="215856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35" name="CustomShape 5"/>
          <p:cNvSpPr/>
          <p:nvPr/>
        </p:nvSpPr>
        <p:spPr>
          <a:xfrm>
            <a:off x="3274920" y="1628640"/>
            <a:ext cx="2087280" cy="131292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Intensive emotionale Reaktion, auch körperlich</a:t>
            </a:r>
            <a:endParaRPr b="0" lang="de-DE" sz="1800" spc="-1" strike="noStrike">
              <a:solidFill>
                <a:srgbClr val="000000"/>
              </a:solidFill>
              <a:uFill>
                <a:solidFill>
                  <a:srgbClr val="ffffff"/>
                </a:solidFill>
              </a:uFill>
              <a:latin typeface="Arial"/>
            </a:endParaRPr>
          </a:p>
        </p:txBody>
      </p:sp>
      <p:sp>
        <p:nvSpPr>
          <p:cNvPr id="636" name="CustomShape 6"/>
          <p:cNvSpPr/>
          <p:nvPr/>
        </p:nvSpPr>
        <p:spPr>
          <a:xfrm>
            <a:off x="5148360" y="2060640"/>
            <a:ext cx="2374560" cy="1582200"/>
          </a:xfrm>
          <a:prstGeom prst="wedgeEllipseCallout">
            <a:avLst>
              <a:gd name="adj1" fmla="val -14236"/>
              <a:gd name="adj2" fmla="val 65282"/>
            </a:avLst>
          </a:prstGeom>
          <a:solidFill>
            <a:schemeClr val="bg1"/>
          </a:solidFill>
          <a:ln w="9360">
            <a:solidFill>
              <a:srgbClr val="000092"/>
            </a:solidFill>
            <a:miter/>
          </a:ln>
        </p:spPr>
        <p:style>
          <a:lnRef idx="0"/>
          <a:fillRef idx="0"/>
          <a:effectRef idx="0"/>
          <a:fontRef idx="minor"/>
        </p:style>
      </p:sp>
      <p:sp>
        <p:nvSpPr>
          <p:cNvPr id="637" name="CustomShape 7"/>
          <p:cNvSpPr/>
          <p:nvPr/>
        </p:nvSpPr>
        <p:spPr>
          <a:xfrm>
            <a:off x="5477040" y="2324160"/>
            <a:ext cx="1912680" cy="100800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Sich aufdrängende Erinnerungen</a:t>
            </a:r>
            <a:endParaRPr b="0" lang="de-DE" sz="1800" spc="-1" strike="noStrike">
              <a:solidFill>
                <a:srgbClr val="000000"/>
              </a:solidFill>
              <a:uFill>
                <a:solidFill>
                  <a:srgbClr val="ffffff"/>
                </a:solidFill>
              </a:uFill>
              <a:latin typeface="Arial"/>
            </a:endParaRPr>
          </a:p>
        </p:txBody>
      </p:sp>
      <p:sp>
        <p:nvSpPr>
          <p:cNvPr id="638" name="CustomShape 8"/>
          <p:cNvSpPr/>
          <p:nvPr/>
        </p:nvSpPr>
        <p:spPr>
          <a:xfrm>
            <a:off x="827640" y="2709000"/>
            <a:ext cx="7632360" cy="3504960"/>
          </a:xfrm>
          <a:prstGeom prst="rect">
            <a:avLst/>
          </a:prstGeom>
          <a:noFill/>
          <a:ln w="9360">
            <a:noFill/>
          </a:ln>
        </p:spPr>
        <p:style>
          <a:lnRef idx="0"/>
          <a:fillRef idx="0"/>
          <a:effectRef idx="0"/>
          <a:fontRef idx="minor"/>
        </p:style>
        <p:txBody>
          <a:bodyPr lIns="90000" rIns="90000" tIns="45000" bIns="45000"/>
          <a:p>
            <a:pPr marL="341280" indent="-340920">
              <a:lnSpc>
                <a:spcPct val="120000"/>
              </a:lnSpc>
              <a:buClr>
                <a:srgbClr val="ff3399"/>
              </a:buClr>
              <a:buSzPct val="80000"/>
              <a:buFont typeface="Arial"/>
              <a:buChar char="►"/>
            </a:pPr>
            <a:r>
              <a:rPr b="0" lang="de-DE" sz="2000" spc="-1" strike="noStrike">
                <a:solidFill>
                  <a:srgbClr val="000092"/>
                </a:solidFill>
                <a:uFill>
                  <a:solidFill>
                    <a:srgbClr val="ffffff"/>
                  </a:solidFill>
                </a:uFill>
                <a:latin typeface="Verdana"/>
                <a:ea typeface="Verdana"/>
              </a:rPr>
              <a:t>„</a:t>
            </a:r>
            <a:r>
              <a:rPr b="0" lang="de-DE" sz="2000" spc="-1" strike="noStrike">
                <a:solidFill>
                  <a:srgbClr val="000092"/>
                </a:solidFill>
                <a:uFill>
                  <a:solidFill>
                    <a:srgbClr val="ffffff"/>
                  </a:solidFill>
                </a:uFill>
                <a:latin typeface="Verdana"/>
                <a:ea typeface="Verdana"/>
              </a:rPr>
              <a:t>Wenn ich auf der Straße gehe, manchmal sehe ich </a:t>
            </a:r>
            <a:r>
              <a:rPr b="0" lang="de-DE" sz="2000" spc="-1" strike="noStrike">
                <a:solidFill>
                  <a:srgbClr val="ff0000"/>
                </a:solidFill>
                <a:uFill>
                  <a:solidFill>
                    <a:srgbClr val="ffffff"/>
                  </a:solidFill>
                </a:uFill>
                <a:latin typeface="Verdana"/>
                <a:ea typeface="Verdana"/>
              </a:rPr>
              <a:t>Menschen, die so aussehen wie diese Menschen, die mich im Gefängnis gefoltert haben.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Sofort bekomme ich Angst. </a:t>
            </a:r>
            <a:r>
              <a:rPr b="0" lang="de-DE" sz="2000" spc="-1" strike="noStrike">
                <a:solidFill>
                  <a:srgbClr val="000092"/>
                </a:solidFill>
                <a:uFill>
                  <a:solidFill>
                    <a:srgbClr val="ffffff"/>
                  </a:solidFill>
                </a:uFill>
                <a:latin typeface="Verdana"/>
                <a:ea typeface="Verdana"/>
              </a:rPr>
              <a:t>Oder </a:t>
            </a:r>
            <a:r>
              <a:rPr b="0" lang="de-DE" sz="2000" spc="-1" strike="noStrike">
                <a:solidFill>
                  <a:srgbClr val="000000"/>
                </a:solidFill>
                <a:uFill>
                  <a:solidFill>
                    <a:srgbClr val="ffffff"/>
                  </a:solidFill>
                </a:uFill>
                <a:latin typeface="Verdana"/>
                <a:ea typeface="Verdana"/>
              </a:rPr>
              <a:t>erinnere ich mich an diese Zeiten. </a:t>
            </a:r>
            <a:r>
              <a:rPr b="0" lang="de-DE" sz="2000" spc="-1" strike="noStrike">
                <a:solidFill>
                  <a:srgbClr val="ff0000"/>
                </a:solidFill>
                <a:uFill>
                  <a:solidFill>
                    <a:srgbClr val="ffffff"/>
                  </a:solidFill>
                </a:uFill>
                <a:latin typeface="Verdana"/>
                <a:ea typeface="Verdana"/>
              </a:rPr>
              <a:t>Es gab bei der Folter eine Art von Parfüm.</a:t>
            </a:r>
            <a:r>
              <a:rPr b="0" lang="de-DE" sz="2000" spc="-1" strike="noStrike">
                <a:solidFill>
                  <a:srgbClr val="000092"/>
                </a:solidFill>
                <a:uFill>
                  <a:solidFill>
                    <a:srgbClr val="ffffff"/>
                  </a:solidFill>
                </a:uFill>
                <a:latin typeface="Verdana"/>
                <a:ea typeface="Verdana"/>
              </a:rPr>
              <a:t> Und es gibt dieses Parfüm auch hier. Manchmal, wenn ich auf der Straße bin</a:t>
            </a:r>
            <a:r>
              <a:rPr b="0" lang="de-DE" sz="2000" spc="-1" strike="noStrike">
                <a:solidFill>
                  <a:srgbClr val="ff0000"/>
                </a:solidFill>
                <a:uFill>
                  <a:solidFill>
                    <a:srgbClr val="ffffff"/>
                  </a:solidFill>
                </a:uFill>
                <a:latin typeface="Verdana"/>
                <a:ea typeface="Verdana"/>
              </a:rPr>
              <a:t> </a:t>
            </a:r>
            <a:r>
              <a:rPr b="0" lang="de-DE" sz="2000" spc="-1" strike="noStrike">
                <a:solidFill>
                  <a:srgbClr val="000092"/>
                </a:solidFill>
                <a:uFill>
                  <a:solidFill>
                    <a:srgbClr val="ffffff"/>
                  </a:solidFill>
                </a:uFill>
                <a:latin typeface="Verdana"/>
                <a:ea typeface="Verdana"/>
              </a:rPr>
              <a:t>und </a:t>
            </a:r>
            <a:r>
              <a:rPr b="0" lang="de-DE" sz="2000" spc="-1" strike="noStrike">
                <a:solidFill>
                  <a:srgbClr val="ff0000"/>
                </a:solidFill>
                <a:uFill>
                  <a:solidFill>
                    <a:srgbClr val="ffffff"/>
                  </a:solidFill>
                </a:uFill>
                <a:latin typeface="Verdana"/>
                <a:ea typeface="Verdana"/>
              </a:rPr>
              <a:t>ich rieche dieses Parfüm,</a:t>
            </a:r>
            <a:r>
              <a:rPr b="0" lang="de-DE" sz="2000" spc="-1" strike="noStrike">
                <a:solidFill>
                  <a:srgbClr val="000092"/>
                </a:solidFill>
                <a:uFill>
                  <a:solidFill>
                    <a:srgbClr val="ffffff"/>
                  </a:solidFill>
                </a:uFill>
                <a:latin typeface="Verdana"/>
                <a:ea typeface="Verdana"/>
              </a:rPr>
              <a:t> </a:t>
            </a:r>
            <a:r>
              <a:rPr b="1" lang="de-DE" sz="2000" spc="-1" strike="noStrike">
                <a:solidFill>
                  <a:srgbClr val="0070c0"/>
                </a:solidFill>
                <a:uFill>
                  <a:solidFill>
                    <a:srgbClr val="ffffff"/>
                  </a:solidFill>
                </a:uFill>
                <a:latin typeface="Verdana"/>
                <a:ea typeface="Verdana"/>
              </a:rPr>
              <a:t>dann sofort bin ich zurück in diesen Zeiten</a:t>
            </a:r>
            <a:r>
              <a:rPr b="0" lang="de-DE" sz="2000" spc="-1" strike="noStrike">
                <a:solidFill>
                  <a:srgbClr val="000092"/>
                </a:solidFill>
                <a:uFill>
                  <a:solidFill>
                    <a:srgbClr val="ffffff"/>
                  </a:solidFill>
                </a:uFill>
                <a:latin typeface="Verdana"/>
                <a:ea typeface="Verdana"/>
              </a:rPr>
              <a:t>. </a:t>
            </a:r>
            <a:r>
              <a:rPr b="0" lang="de-DE" sz="2000" spc="-1" strike="noStrike">
                <a:solidFill>
                  <a:srgbClr val="000000"/>
                </a:solidFill>
                <a:uFill>
                  <a:solidFill>
                    <a:srgbClr val="ffffff"/>
                  </a:solidFill>
                </a:uFill>
                <a:latin typeface="Verdana"/>
                <a:ea typeface="Verdana"/>
              </a:rPr>
              <a:t>Und ich bekomme Angst, ich zittere.“ </a:t>
            </a:r>
            <a:r>
              <a:rPr b="0" lang="de-DE" sz="2000" spc="-1" strike="noStrike">
                <a:solidFill>
                  <a:srgbClr val="000092"/>
                </a:solidFill>
                <a:uFill>
                  <a:solidFill>
                    <a:srgbClr val="ffffff"/>
                  </a:solidFill>
                </a:uFill>
                <a:latin typeface="Verdana"/>
                <a:ea typeface="Verdana"/>
              </a:rPr>
              <a:t>(Deniz Tuncay) </a:t>
            </a:r>
            <a:endParaRPr b="0" lang="de-DE" sz="1800" spc="-1" strike="noStrike">
              <a:solidFill>
                <a:srgbClr val="000000"/>
              </a:solidFill>
              <a:uFill>
                <a:solidFill>
                  <a:srgbClr val="ffffff"/>
                </a:solidFill>
              </a:uFill>
              <a:latin typeface="Arial"/>
            </a:endParaRPr>
          </a:p>
        </p:txBody>
      </p:sp>
      <p:sp>
        <p:nvSpPr>
          <p:cNvPr id="639" name="CustomShape 9"/>
          <p:cNvSpPr/>
          <p:nvPr/>
        </p:nvSpPr>
        <p:spPr>
          <a:xfrm>
            <a:off x="6733800" y="2997000"/>
            <a:ext cx="2590560" cy="1726920"/>
          </a:xfrm>
          <a:prstGeom prst="wedgeEllipseCallout">
            <a:avLst>
              <a:gd name="adj1" fmla="val -14236"/>
              <a:gd name="adj2" fmla="val 65282"/>
            </a:avLst>
          </a:prstGeom>
          <a:solidFill>
            <a:srgbClr val="00b0f0"/>
          </a:solidFill>
          <a:ln w="9360">
            <a:solidFill>
              <a:srgbClr val="000092"/>
            </a:solidFill>
            <a:miter/>
          </a:ln>
        </p:spPr>
        <p:style>
          <a:lnRef idx="0"/>
          <a:fillRef idx="0"/>
          <a:effectRef idx="0"/>
          <a:fontRef idx="minor"/>
        </p:style>
      </p:sp>
      <p:sp>
        <p:nvSpPr>
          <p:cNvPr id="640" name="CustomShape 10"/>
          <p:cNvSpPr/>
          <p:nvPr/>
        </p:nvSpPr>
        <p:spPr>
          <a:xfrm>
            <a:off x="7092360" y="3284280"/>
            <a:ext cx="2087280" cy="703800"/>
          </a:xfrm>
          <a:prstGeom prst="rect">
            <a:avLst/>
          </a:prstGeom>
          <a:noFill/>
          <a:ln w="9360">
            <a:noFill/>
          </a:ln>
        </p:spPr>
        <p:style>
          <a:lnRef idx="0"/>
          <a:fillRef idx="0"/>
          <a:effectRef idx="0"/>
          <a:fontRef idx="minor"/>
        </p:style>
        <p:txBody>
          <a:bodyPr lIns="90000" rIns="90000" tIns="46800" bIns="46800"/>
          <a:p>
            <a:pPr>
              <a:lnSpc>
                <a:spcPct val="100000"/>
              </a:lnSpc>
            </a:pPr>
            <a:r>
              <a:rPr b="0" lang="de-DE" sz="2000" spc="-1" strike="noStrike">
                <a:solidFill>
                  <a:srgbClr val="000092"/>
                </a:solidFill>
                <a:uFill>
                  <a:solidFill>
                    <a:srgbClr val="ffffff"/>
                  </a:solidFill>
                </a:uFill>
                <a:latin typeface="Arial"/>
              </a:rPr>
              <a:t>Wiedererleben,</a:t>
            </a:r>
            <a:endParaRPr b="0" lang="de-DE" sz="1800" spc="-1" strike="noStrike">
              <a:solidFill>
                <a:srgbClr val="000000"/>
              </a:solidFill>
              <a:uFill>
                <a:solidFill>
                  <a:srgbClr val="ffffff"/>
                </a:solidFill>
              </a:uFill>
              <a:latin typeface="Arial"/>
            </a:endParaRPr>
          </a:p>
          <a:p>
            <a:pPr>
              <a:lnSpc>
                <a:spcPct val="100000"/>
              </a:lnSpc>
            </a:pPr>
            <a:r>
              <a:rPr b="0" lang="de-DE" sz="2000" spc="-1" strike="noStrike">
                <a:solidFill>
                  <a:srgbClr val="000092"/>
                </a:solidFill>
                <a:uFill>
                  <a:solidFill>
                    <a:srgbClr val="ffffff"/>
                  </a:solidFill>
                </a:uFill>
                <a:latin typeface="Arial"/>
              </a:rPr>
              <a:t>Flashbacks</a:t>
            </a:r>
            <a:endParaRPr b="0" lang="de-DE" sz="1800" spc="-1" strike="noStrike">
              <a:solidFill>
                <a:srgbClr val="000000"/>
              </a:solidFill>
              <a:uFill>
                <a:solidFill>
                  <a:srgbClr val="ffffff"/>
                </a:solidFill>
              </a:uFill>
              <a:latin typeface="Arial"/>
            </a:endParaRPr>
          </a:p>
        </p:txBody>
      </p:sp>
      <p:sp>
        <p:nvSpPr>
          <p:cNvPr id="641" name="CustomShape 11"/>
          <p:cNvSpPr/>
          <p:nvPr/>
        </p:nvSpPr>
        <p:spPr>
          <a:xfrm>
            <a:off x="6444360" y="5972760"/>
            <a:ext cx="2520000" cy="302760"/>
          </a:xfrm>
          <a:prstGeom prst="rect">
            <a:avLst/>
          </a:prstGeom>
          <a:noFill/>
          <a:ln>
            <a:noFill/>
          </a:ln>
        </p:spPr>
        <p:style>
          <a:lnRef idx="0"/>
          <a:fillRef idx="0"/>
          <a:effectRef idx="0"/>
          <a:fontRef idx="minor"/>
        </p:style>
        <p:txBody>
          <a:bodyPr lIns="90000" rIns="90000" tIns="45000" bIns="45000"/>
          <a:p>
            <a:pPr marL="341280" indent="-340920" algn="r">
              <a:lnSpc>
                <a:spcPct val="80000"/>
              </a:lnSpc>
            </a:pPr>
            <a:r>
              <a:rPr b="0" lang="de-DE" sz="1400" spc="-1" strike="noStrike">
                <a:solidFill>
                  <a:srgbClr val="000092"/>
                </a:solidFill>
                <a:uFill>
                  <a:solidFill>
                    <a:srgbClr val="ffffff"/>
                  </a:solidFill>
                </a:uFill>
                <a:latin typeface="Tahoma"/>
              </a:rPr>
              <a:t>(nach Dima Zito)</a:t>
            </a:r>
            <a:endParaRPr b="0" lang="de-DE" sz="1800" spc="-1" strike="noStrike">
              <a:solidFill>
                <a:srgbClr val="000000"/>
              </a:solidFill>
              <a:uFill>
                <a:solidFill>
                  <a:srgbClr val="ffffff"/>
                </a:solidFill>
              </a:uFill>
              <a:latin typeface="Arial"/>
            </a:endParaRPr>
          </a:p>
        </p:txBody>
      </p:sp>
      <p:sp>
        <p:nvSpPr>
          <p:cNvPr id="642" name="CustomShape 12"/>
          <p:cNvSpPr/>
          <p:nvPr/>
        </p:nvSpPr>
        <p:spPr>
          <a:xfrm>
            <a:off x="971640" y="188640"/>
            <a:ext cx="7870320" cy="89640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de-DE" sz="1500" spc="-1" strike="noStrike">
                <a:solidFill>
                  <a:srgbClr val="00009e"/>
                </a:solidFill>
                <a:uFill>
                  <a:solidFill>
                    <a:srgbClr val="ffffff"/>
                  </a:solidFill>
                </a:uFill>
                <a:latin typeface="Verdana"/>
                <a:ea typeface="Verdana"/>
              </a:rPr>
              <a:t>Wiedererleben</a:t>
            </a:r>
            <a:endParaRPr b="0" lang="de-DE" sz="1800" spc="-1" strike="noStrike">
              <a:solidFill>
                <a:srgbClr val="000000"/>
              </a:solidFill>
              <a:uFill>
                <a:solidFill>
                  <a:srgbClr val="ffffff"/>
                </a:solidFill>
              </a:uFill>
              <a:latin typeface="Arial"/>
            </a:endParaRPr>
          </a:p>
        </p:txBody>
      </p:sp>
      <p:sp>
        <p:nvSpPr>
          <p:cNvPr id="643" name="CustomShape 13"/>
          <p:cNvSpPr/>
          <p:nvPr/>
        </p:nvSpPr>
        <p:spPr>
          <a:xfrm>
            <a:off x="8532360" y="260640"/>
            <a:ext cx="467280" cy="286920"/>
          </a:xfrm>
          <a:prstGeom prst="rect">
            <a:avLst/>
          </a:prstGeom>
          <a:noFill/>
          <a:ln>
            <a:noFill/>
          </a:ln>
        </p:spPr>
        <p:style>
          <a:lnRef idx="0"/>
          <a:fillRef idx="0"/>
          <a:effectRef idx="0"/>
          <a:fontRef idx="minor"/>
        </p:style>
        <p:txBody>
          <a:bodyPr anchor="ctr"/>
          <a:p>
            <a:pPr algn="r">
              <a:lnSpc>
                <a:spcPct val="100000"/>
              </a:lnSpc>
            </a:pPr>
            <a:fld id="{2E204F46-4B77-49BE-8E7E-56346E3B6B3E}" type="slidenum">
              <a:rPr b="1" lang="de-DE" sz="1000" spc="-1" strike="noStrike">
                <a:solidFill>
                  <a:srgbClr val="3b3b3b"/>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971280" y="196920"/>
            <a:ext cx="8353080" cy="999360"/>
          </a:xfrm>
          <a:prstGeom prst="rect">
            <a:avLst/>
          </a:prstGeom>
          <a:noFill/>
          <a:ln>
            <a:noFill/>
          </a:ln>
        </p:spPr>
        <p:txBody>
          <a:bodyPr lIns="90000" rIns="90000" tIns="45000" bIns="45000" anchor="ctr"/>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Asylantragszahlen</a:t>
            </a:r>
            <a:endParaRPr b="0" lang="de-DE" sz="4400" spc="-1" strike="noStrike">
              <a:solidFill>
                <a:srgbClr val="000000"/>
              </a:solidFill>
              <a:uFill>
                <a:solidFill>
                  <a:srgbClr val="ffffff"/>
                </a:solidFill>
              </a:uFill>
              <a:latin typeface="Arial"/>
            </a:endParaRPr>
          </a:p>
        </p:txBody>
      </p:sp>
      <p:pic>
        <p:nvPicPr>
          <p:cNvPr id="459" name="Picture 2" descr=""/>
          <p:cNvPicPr/>
          <p:nvPr/>
        </p:nvPicPr>
        <p:blipFill>
          <a:blip r:embed="rId1"/>
          <a:stretch/>
        </p:blipFill>
        <p:spPr>
          <a:xfrm>
            <a:off x="395640" y="1036440"/>
            <a:ext cx="8424720" cy="5272560"/>
          </a:xfrm>
          <a:prstGeom prst="rect">
            <a:avLst/>
          </a:prstGeom>
          <a:ln w="9360">
            <a:noFill/>
          </a:ln>
        </p:spPr>
      </p:pic>
      <p:sp>
        <p:nvSpPr>
          <p:cNvPr id="460" name="CustomShape 2"/>
          <p:cNvSpPr/>
          <p:nvPr/>
        </p:nvSpPr>
        <p:spPr>
          <a:xfrm>
            <a:off x="7383960" y="1628640"/>
            <a:ext cx="1127520" cy="257040"/>
          </a:xfrm>
          <a:prstGeom prst="rect">
            <a:avLst/>
          </a:prstGeom>
          <a:noFill/>
          <a:ln>
            <a:noFill/>
          </a:ln>
        </p:spPr>
        <p:style>
          <a:lnRef idx="0"/>
          <a:fillRef idx="0"/>
          <a:effectRef idx="0"/>
          <a:fontRef idx="minor"/>
        </p:style>
        <p:txBody>
          <a:bodyPr wrap="none" lIns="90000" rIns="90000" tIns="45000" bIns="45000"/>
          <a:p>
            <a:pPr algn="r">
              <a:lnSpc>
                <a:spcPct val="90000"/>
              </a:lnSpc>
            </a:pPr>
            <a:r>
              <a:rPr b="0" lang="de-DE" sz="1100" spc="-1" strike="noStrike">
                <a:solidFill>
                  <a:srgbClr val="000000"/>
                </a:solidFill>
                <a:uFill>
                  <a:solidFill>
                    <a:srgbClr val="ffffff"/>
                  </a:solidFill>
                </a:uFill>
                <a:latin typeface="Verdana"/>
                <a:ea typeface="Verdana"/>
              </a:rPr>
              <a:t>Quelle: BAMF</a:t>
            </a:r>
            <a:endParaRPr b="0" lang="de-DE" sz="1800" spc="-1" strike="noStrike">
              <a:solidFill>
                <a:srgbClr val="000000"/>
              </a:solidFill>
              <a:uFill>
                <a:solidFill>
                  <a:srgbClr val="ffffff"/>
                </a:solidFill>
              </a:uFill>
              <a:latin typeface="Arial"/>
            </a:endParaRPr>
          </a:p>
        </p:txBody>
      </p:sp>
      <p:sp>
        <p:nvSpPr>
          <p:cNvPr id="461"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3CF23E88-4002-4EE7-83B0-6E65884FA0F1}"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1006560" y="1268640"/>
            <a:ext cx="7237440" cy="4209840"/>
          </a:xfrm>
          <a:prstGeom prst="rect">
            <a:avLst/>
          </a:prstGeom>
          <a:noFill/>
          <a:ln>
            <a:noFill/>
          </a:ln>
        </p:spPr>
        <p:txBody>
          <a:bodyPr/>
          <a:p>
            <a:pPr marL="144000" indent="-319680">
              <a:lnSpc>
                <a:spcPct val="120000"/>
              </a:lnSpc>
            </a:pPr>
            <a:r>
              <a:rPr b="0" lang="de-DE" sz="1500" spc="-1" strike="noStrike">
                <a:solidFill>
                  <a:srgbClr val="000000"/>
                </a:solidFill>
                <a:uFill>
                  <a:solidFill>
                    <a:srgbClr val="ffffff"/>
                  </a:solidFill>
                </a:uFill>
                <a:latin typeface="Verdana"/>
                <a:ea typeface="Verdana"/>
              </a:rPr>
              <a:t>Die EU stellt in der Aufnahmerichtlinie (2013/33/EU) insbesondere für die folgenden Personengruppen einen erhöhten Schutzbedarf fest – eine Identifizierung sollte „zeitnah nach Einreise erfolgen“:</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1"/>
              </a:buBlip>
            </a:pPr>
            <a:r>
              <a:rPr b="0" lang="de-DE" sz="1500" spc="-1" strike="noStrike">
                <a:solidFill>
                  <a:srgbClr val="000000"/>
                </a:solidFill>
                <a:uFill>
                  <a:solidFill>
                    <a:srgbClr val="ffffff"/>
                  </a:solidFill>
                </a:uFill>
                <a:latin typeface="Verdana"/>
                <a:ea typeface="Verdana"/>
              </a:rPr>
              <a:t>(unbegleitete) Minderjährige </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2"/>
              </a:buBlip>
            </a:pPr>
            <a:r>
              <a:rPr b="0" lang="de-DE" sz="1500" spc="-1" strike="noStrike">
                <a:solidFill>
                  <a:srgbClr val="000000"/>
                </a:solidFill>
                <a:uFill>
                  <a:solidFill>
                    <a:srgbClr val="ffffff"/>
                  </a:solidFill>
                </a:uFill>
                <a:latin typeface="Verdana"/>
                <a:ea typeface="Verdana"/>
              </a:rPr>
              <a:t>Menschen mit Behinderung</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3"/>
              </a:buBlip>
            </a:pPr>
            <a:r>
              <a:rPr b="0" lang="de-DE" sz="1500" spc="-1" strike="noStrike">
                <a:solidFill>
                  <a:srgbClr val="000000"/>
                </a:solidFill>
                <a:uFill>
                  <a:solidFill>
                    <a:srgbClr val="ffffff"/>
                  </a:solidFill>
                </a:uFill>
                <a:latin typeface="Verdana"/>
                <a:ea typeface="Verdana"/>
              </a:rPr>
              <a:t>Personen mit schweren körperlichen Erkrankungen</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4"/>
              </a:buBlip>
            </a:pPr>
            <a:r>
              <a:rPr b="0" lang="de-DE" sz="1500" spc="-1" strike="noStrike">
                <a:solidFill>
                  <a:srgbClr val="000000"/>
                </a:solidFill>
                <a:uFill>
                  <a:solidFill>
                    <a:srgbClr val="ffffff"/>
                  </a:solidFill>
                </a:uFill>
                <a:latin typeface="Verdana"/>
                <a:ea typeface="Verdana"/>
              </a:rPr>
              <a:t>Ältere Menschen (d.h. Personen über 65 Jahren)</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5"/>
              </a:buBlip>
            </a:pPr>
            <a:r>
              <a:rPr b="0" lang="de-DE" sz="1500" spc="-1" strike="noStrike">
                <a:solidFill>
                  <a:srgbClr val="000000"/>
                </a:solidFill>
                <a:uFill>
                  <a:solidFill>
                    <a:srgbClr val="ffffff"/>
                  </a:solidFill>
                </a:uFill>
                <a:latin typeface="Verdana"/>
                <a:ea typeface="Verdana"/>
              </a:rPr>
              <a:t>Schwangere</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6"/>
              </a:buBlip>
            </a:pPr>
            <a:r>
              <a:rPr b="0" lang="de-DE" sz="1500" spc="-1" strike="noStrike">
                <a:solidFill>
                  <a:srgbClr val="000000"/>
                </a:solidFill>
                <a:uFill>
                  <a:solidFill>
                    <a:srgbClr val="ffffff"/>
                  </a:solidFill>
                </a:uFill>
                <a:latin typeface="Verdana"/>
                <a:ea typeface="Verdana"/>
              </a:rPr>
              <a:t>Alleinerziehende mit minderjährigen Kindern</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7"/>
              </a:buBlip>
            </a:pPr>
            <a:r>
              <a:rPr b="0" lang="de-DE" sz="1500" spc="-1" strike="noStrike">
                <a:solidFill>
                  <a:srgbClr val="000000"/>
                </a:solidFill>
                <a:uFill>
                  <a:solidFill>
                    <a:srgbClr val="ffffff"/>
                  </a:solidFill>
                </a:uFill>
                <a:latin typeface="Verdana"/>
                <a:ea typeface="Verdana"/>
              </a:rPr>
              <a:t>Opfern von Menschenhandel</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8"/>
              </a:buBlip>
            </a:pPr>
            <a:r>
              <a:rPr b="0" lang="de-DE" sz="1500" spc="-1" strike="noStrike">
                <a:solidFill>
                  <a:srgbClr val="00b050"/>
                </a:solidFill>
                <a:uFill>
                  <a:solidFill>
                    <a:srgbClr val="ffffff"/>
                  </a:solidFill>
                </a:uFill>
                <a:latin typeface="Verdana"/>
                <a:ea typeface="Verdana"/>
              </a:rPr>
              <a:t>Personen mit psychischen Störungen</a:t>
            </a:r>
            <a:endParaRPr b="0" lang="de-DE" sz="2900" spc="-1" strike="noStrike">
              <a:solidFill>
                <a:srgbClr val="000000"/>
              </a:solidFill>
              <a:uFill>
                <a:solidFill>
                  <a:srgbClr val="ffffff"/>
                </a:solidFill>
              </a:uFill>
              <a:latin typeface="Tw Cen MT"/>
            </a:endParaRPr>
          </a:p>
          <a:p>
            <a:pPr marL="144000" indent="-431640">
              <a:lnSpc>
                <a:spcPct val="120000"/>
              </a:lnSpc>
              <a:buBlip>
                <a:blip r:embed="rId9"/>
              </a:buBlip>
            </a:pPr>
            <a:r>
              <a:rPr b="0" lang="de-DE" sz="1500" spc="-1" strike="noStrike">
                <a:solidFill>
                  <a:srgbClr val="00b050"/>
                </a:solidFill>
                <a:uFill>
                  <a:solidFill>
                    <a:srgbClr val="ffffff"/>
                  </a:solidFill>
                </a:uFill>
                <a:latin typeface="Verdana"/>
                <a:ea typeface="Verdana"/>
              </a:rPr>
              <a:t>Menschen, die Folter, Vergewaltigung oder sonstige Formen</a:t>
            </a:r>
            <a:endParaRPr b="0" lang="de-DE" sz="2900" spc="-1" strike="noStrike">
              <a:solidFill>
                <a:srgbClr val="000000"/>
              </a:solidFill>
              <a:uFill>
                <a:solidFill>
                  <a:srgbClr val="ffffff"/>
                </a:solidFill>
              </a:uFill>
              <a:latin typeface="Tw Cen MT"/>
            </a:endParaRPr>
          </a:p>
          <a:p>
            <a:pPr marL="144000" indent="-431640">
              <a:lnSpc>
                <a:spcPct val="120000"/>
              </a:lnSpc>
            </a:pPr>
            <a:r>
              <a:rPr b="0" lang="de-DE" sz="1500" spc="-1" strike="noStrike">
                <a:solidFill>
                  <a:srgbClr val="00b050"/>
                </a:solidFill>
                <a:uFill>
                  <a:solidFill>
                    <a:srgbClr val="ffffff"/>
                  </a:solidFill>
                </a:uFill>
                <a:latin typeface="Verdana"/>
                <a:ea typeface="Verdana"/>
              </a:rPr>
              <a:t>	</a:t>
            </a:r>
            <a:r>
              <a:rPr b="0" lang="de-DE" sz="1500" spc="-1" strike="noStrike">
                <a:solidFill>
                  <a:srgbClr val="00b050"/>
                </a:solidFill>
                <a:uFill>
                  <a:solidFill>
                    <a:srgbClr val="ffffff"/>
                  </a:solidFill>
                </a:uFill>
                <a:latin typeface="Verdana"/>
                <a:ea typeface="Verdana"/>
              </a:rPr>
              <a:t>     </a:t>
            </a:r>
            <a:r>
              <a:rPr b="0" lang="de-DE" sz="1500" spc="-1" strike="noStrike">
                <a:solidFill>
                  <a:srgbClr val="00b050"/>
                </a:solidFill>
                <a:uFill>
                  <a:solidFill>
                    <a:srgbClr val="ffffff"/>
                  </a:solidFill>
                </a:uFill>
                <a:latin typeface="Verdana"/>
                <a:ea typeface="Verdana"/>
              </a:rPr>
              <a:t>psychischer, physischer oder sexueller Gewalt erlitten haben</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63" name="CustomShape 2"/>
          <p:cNvSpPr/>
          <p:nvPr/>
        </p:nvSpPr>
        <p:spPr>
          <a:xfrm>
            <a:off x="900000" y="846000"/>
            <a:ext cx="8604000" cy="1142640"/>
          </a:xfrm>
          <a:prstGeom prst="rect">
            <a:avLst/>
          </a:prstGeom>
          <a:noFill/>
          <a:ln w="9360">
            <a:noFill/>
          </a:ln>
        </p:spPr>
        <p:style>
          <a:lnRef idx="0"/>
          <a:fillRef idx="0"/>
          <a:effectRef idx="0"/>
          <a:fontRef idx="minor"/>
        </p:style>
      </p:sp>
      <p:sp>
        <p:nvSpPr>
          <p:cNvPr id="464" name="CustomShape 3"/>
          <p:cNvSpPr/>
          <p:nvPr/>
        </p:nvSpPr>
        <p:spPr>
          <a:xfrm>
            <a:off x="971280" y="196920"/>
            <a:ext cx="8353080" cy="999360"/>
          </a:xfrm>
          <a:prstGeom prst="rect">
            <a:avLst/>
          </a:prstGeom>
          <a:noFill/>
          <a:ln>
            <a:noFill/>
          </a:ln>
        </p:spPr>
        <p:style>
          <a:lnRef idx="0"/>
          <a:fillRef idx="0"/>
          <a:effectRef idx="0"/>
          <a:fontRef idx="minor"/>
        </p:style>
        <p:txBody>
          <a:bodyPr lIns="90000" rIns="90000" tIns="45000" bIns="45000"/>
          <a:p>
            <a:pPr>
              <a:lnSpc>
                <a:spcPct val="100000"/>
              </a:lnSpc>
            </a:pPr>
            <a:r>
              <a:rPr b="1" lang="de-DE" sz="1500" spc="-1" strike="noStrike">
                <a:solidFill>
                  <a:srgbClr val="0070c0"/>
                </a:solidFill>
                <a:uFill>
                  <a:solidFill>
                    <a:srgbClr val="ffffff"/>
                  </a:solidFill>
                </a:uFill>
                <a:latin typeface="Verdana"/>
                <a:ea typeface="Verdana"/>
              </a:rPr>
              <a:t>
</a:t>
            </a:r>
            <a:r>
              <a:rPr b="1" lang="de-DE" sz="1500" spc="-1" strike="noStrike">
                <a:solidFill>
                  <a:srgbClr val="0070c0"/>
                </a:solidFill>
                <a:uFill>
                  <a:solidFill>
                    <a:srgbClr val="ffffff"/>
                  </a:solidFill>
                </a:uFill>
                <a:latin typeface="Verdana"/>
                <a:ea typeface="Verdana"/>
              </a:rPr>
              <a:t>Besonders schutzbedürftige Flüchtlinge</a:t>
            </a:r>
            <a:r>
              <a:rPr b="1" lang="de-DE" sz="1500" spc="-1" strike="noStrike">
                <a:solidFill>
                  <a:srgbClr val="0070c0"/>
                </a:solidFill>
                <a:uFill>
                  <a:solidFill>
                    <a:srgbClr val="ffffff"/>
                  </a:solidFill>
                </a:uFill>
                <a:latin typeface="Verdana"/>
                <a:ea typeface="Verdana"/>
              </a:rPr>
              <a:t>
</a:t>
            </a:r>
            <a:endParaRPr b="0" lang="de-DE" sz="1800" spc="-1" strike="noStrike">
              <a:solidFill>
                <a:srgbClr val="000000"/>
              </a:solidFill>
              <a:uFill>
                <a:solidFill>
                  <a:srgbClr val="ffffff"/>
                </a:solidFill>
              </a:uFill>
              <a:latin typeface="Arial"/>
            </a:endParaRPr>
          </a:p>
        </p:txBody>
      </p:sp>
      <p:sp>
        <p:nvSpPr>
          <p:cNvPr id="465" name="CustomShape 4"/>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334C39E3-05BE-40B9-9271-417DD0D907C8}"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972720" y="1268640"/>
            <a:ext cx="7055280" cy="4495320"/>
          </a:xfrm>
          <a:prstGeom prst="rect">
            <a:avLst/>
          </a:prstGeom>
          <a:noFill/>
          <a:ln>
            <a:noFill/>
          </a:ln>
        </p:spPr>
        <p:txBody>
          <a:bodyPr/>
          <a:p>
            <a:pPr marL="318960" indent="-318600">
              <a:lnSpc>
                <a:spcPct val="100000"/>
              </a:lnSpc>
            </a:pPr>
            <a:endParaRPr b="0" lang="de-DE" sz="2900" spc="-1" strike="noStrike">
              <a:solidFill>
                <a:srgbClr val="000000"/>
              </a:solidFill>
              <a:uFill>
                <a:solidFill>
                  <a:srgbClr val="ffffff"/>
                </a:solidFill>
              </a:uFill>
              <a:latin typeface="Tw Cen MT"/>
            </a:endParaRPr>
          </a:p>
          <a:p>
            <a:pPr marL="318960" indent="-318600">
              <a:lnSpc>
                <a:spcPct val="110000"/>
              </a:lnSpc>
            </a:pPr>
            <a:r>
              <a:rPr b="1" lang="de-DE" sz="1500" spc="-1" strike="noStrike">
                <a:solidFill>
                  <a:srgbClr val="000000"/>
                </a:solidFill>
                <a:uFill>
                  <a:solidFill>
                    <a:srgbClr val="ffffff"/>
                  </a:solidFill>
                </a:uFill>
                <a:latin typeface="Verdana"/>
                <a:ea typeface="Verdana"/>
              </a:rPr>
              <a:t>Definition:</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Das Wort „Trauma“ kommt aus dem Griechischen und bedeutet Verletzung, Wunde, im Übertragenen auch Niederlage. </a:t>
            </a:r>
            <a:endParaRPr b="0" lang="de-DE" sz="2900" spc="-1" strike="noStrike">
              <a:solidFill>
                <a:srgbClr val="000000"/>
              </a:solidFill>
              <a:uFill>
                <a:solidFill>
                  <a:srgbClr val="ffffff"/>
                </a:solidFill>
              </a:uFill>
              <a:latin typeface="Tw Cen MT"/>
            </a:endParaRPr>
          </a:p>
          <a:p>
            <a:pPr marL="318960" indent="-318600">
              <a:lnSpc>
                <a:spcPct val="110000"/>
              </a:lnSpc>
            </a:pPr>
            <a:r>
              <a:rPr b="0" lang="de-DE" sz="1500" spc="-1" strike="noStrike">
                <a:solidFill>
                  <a:srgbClr val="000000"/>
                </a:solidFill>
                <a:uFill>
                  <a:solidFill>
                    <a:srgbClr val="ffffff"/>
                  </a:solidFill>
                </a:uFill>
                <a:latin typeface="Verdana"/>
                <a:ea typeface="Verdana"/>
              </a:rPr>
              <a:t>	</a:t>
            </a:r>
            <a:r>
              <a:rPr b="0" lang="de-DE" sz="1500" spc="-1" strike="noStrike">
                <a:solidFill>
                  <a:srgbClr val="000000"/>
                </a:solidFill>
                <a:uFill>
                  <a:solidFill>
                    <a:srgbClr val="ffffff"/>
                  </a:solidFill>
                </a:uFill>
                <a:latin typeface="Verdana"/>
                <a:ea typeface="Verdana"/>
              </a:rPr>
              <a:t>Man kann ein psychisches Trauma also als eine </a:t>
            </a:r>
            <a:r>
              <a:rPr b="1" lang="de-DE" sz="1500" spc="-1" strike="noStrike">
                <a:solidFill>
                  <a:srgbClr val="000000"/>
                </a:solidFill>
                <a:uFill>
                  <a:solidFill>
                    <a:srgbClr val="ffffff"/>
                  </a:solidFill>
                </a:uFill>
                <a:latin typeface="Verdana"/>
                <a:ea typeface="Verdana"/>
              </a:rPr>
              <a:t>seelische Verletzung </a:t>
            </a:r>
            <a:r>
              <a:rPr b="0" lang="de-DE" sz="1500" spc="-1" strike="noStrike">
                <a:solidFill>
                  <a:srgbClr val="000000"/>
                </a:solidFill>
                <a:uFill>
                  <a:solidFill>
                    <a:srgbClr val="ffffff"/>
                  </a:solidFill>
                </a:uFill>
                <a:latin typeface="Verdana"/>
                <a:ea typeface="Verdana"/>
              </a:rPr>
              <a:t>verstehen.</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67" name="CustomShape 2"/>
          <p:cNvSpPr/>
          <p:nvPr/>
        </p:nvSpPr>
        <p:spPr>
          <a:xfrm>
            <a:off x="955080" y="-2736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Trauma</a:t>
            </a:r>
            <a:endParaRPr b="0" lang="de-DE" sz="1800" spc="-1" strike="noStrike">
              <a:solidFill>
                <a:srgbClr val="000000"/>
              </a:solidFill>
              <a:uFill>
                <a:solidFill>
                  <a:srgbClr val="ffffff"/>
                </a:solidFill>
              </a:uFill>
              <a:latin typeface="Arial"/>
            </a:endParaRPr>
          </a:p>
        </p:txBody>
      </p:sp>
      <p:sp>
        <p:nvSpPr>
          <p:cNvPr id="468"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B0FEB4DC-0DD9-4E96-BCE2-B7210C2B7BC0}"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972720" y="1237320"/>
            <a:ext cx="6911280" cy="4495320"/>
          </a:xfrm>
          <a:prstGeom prst="rect">
            <a:avLst/>
          </a:prstGeom>
          <a:noFill/>
          <a:ln>
            <a:noFill/>
          </a:ln>
        </p:spPr>
        <p:txBody>
          <a:bodyPr/>
          <a:p>
            <a:pPr marL="320040" indent="-319680">
              <a:lnSpc>
                <a:spcPct val="100000"/>
              </a:lnSpc>
            </a:pPr>
            <a:endParaRPr b="0" lang="de-DE" sz="2900" spc="-1" strike="noStrike">
              <a:solidFill>
                <a:srgbClr val="000000"/>
              </a:solidFill>
              <a:uFill>
                <a:solidFill>
                  <a:srgbClr val="ffffff"/>
                </a:solidFill>
              </a:uFill>
              <a:latin typeface="Tw Cen MT"/>
            </a:endParaRPr>
          </a:p>
          <a:p>
            <a:pPr marL="318960" indent="-318600">
              <a:lnSpc>
                <a:spcPct val="110000"/>
              </a:lnSpc>
            </a:pPr>
            <a:r>
              <a:rPr b="1" lang="de-DE" sz="1600" spc="-1" strike="noStrike">
                <a:solidFill>
                  <a:srgbClr val="000000"/>
                </a:solidFill>
                <a:uFill>
                  <a:solidFill>
                    <a:srgbClr val="ffffff"/>
                  </a:solidFill>
                </a:uFill>
                <a:latin typeface="Verdana"/>
                <a:ea typeface="Verdana"/>
              </a:rPr>
              <a:t>Psychotrauma:</a:t>
            </a:r>
            <a:endParaRPr b="0" lang="de-DE" sz="2900" spc="-1" strike="noStrike">
              <a:solidFill>
                <a:srgbClr val="000000"/>
              </a:solidFill>
              <a:uFill>
                <a:solidFill>
                  <a:srgbClr val="ffffff"/>
                </a:solidFill>
              </a:uFill>
              <a:latin typeface="Tw Cen MT"/>
            </a:endParaRPr>
          </a:p>
          <a:p>
            <a:pPr marL="320040" indent="-319680">
              <a:lnSpc>
                <a:spcPct val="100000"/>
              </a:lnSpc>
            </a:pPr>
            <a:r>
              <a:rPr b="0" lang="de-DE" sz="1600" spc="-1" strike="noStrike">
                <a:solidFill>
                  <a:srgbClr val="0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a:p>
            <a:pPr marL="320040" indent="-319680">
              <a:lnSpc>
                <a:spcPct val="100000"/>
              </a:lnSpc>
            </a:pPr>
            <a:r>
              <a:rPr b="0" lang="de-DE" sz="1600" spc="-1" strike="noStrike">
                <a:solidFill>
                  <a:srgbClr val="a116e0"/>
                </a:solidFill>
                <a:uFill>
                  <a:solidFill>
                    <a:srgbClr val="ffffff"/>
                  </a:solidFill>
                </a:uFill>
                <a:latin typeface="Verdana"/>
                <a:ea typeface="Verdana"/>
              </a:rPr>
              <a:t>	</a:t>
            </a:r>
            <a:r>
              <a:rPr b="0" lang="de-DE" sz="1500" spc="-1" strike="noStrike">
                <a:solidFill>
                  <a:srgbClr val="0070c0"/>
                </a:solidFill>
                <a:uFill>
                  <a:solidFill>
                    <a:srgbClr val="ffffff"/>
                  </a:solidFill>
                </a:uFill>
                <a:latin typeface="Verdana"/>
                <a:ea typeface="Verdana"/>
              </a:rPr>
              <a:t>„…</a:t>
            </a:r>
            <a:r>
              <a:rPr b="0" lang="de-DE" sz="1500" spc="-1" strike="noStrike">
                <a:solidFill>
                  <a:srgbClr val="0070c0"/>
                </a:solidFill>
                <a:uFill>
                  <a:solidFill>
                    <a:srgbClr val="ffffff"/>
                  </a:solidFill>
                </a:uFill>
                <a:latin typeface="Verdana"/>
                <a:ea typeface="Verdana"/>
              </a:rPr>
              <a:t>Vitales Diskrepanzerlebnis zwischen bedrohlichen Situationsfaktoren und den individuellen Bewältigungsmöglichkeiten, das mit Gefühlen von Hilflosigkeit und schutzloser Preisgabe einhergeht und so eine dauerhafte Erschütterung von Selbst- und Weltverständnis bewirkt….“ </a:t>
            </a:r>
            <a:endParaRPr b="0" lang="de-DE" sz="2900" spc="-1" strike="noStrike">
              <a:solidFill>
                <a:srgbClr val="000000"/>
              </a:solidFill>
              <a:uFill>
                <a:solidFill>
                  <a:srgbClr val="ffffff"/>
                </a:solidFill>
              </a:uFill>
              <a:latin typeface="Tw Cen MT"/>
            </a:endParaRPr>
          </a:p>
          <a:p>
            <a:pPr marL="320040" indent="-319680" algn="r">
              <a:lnSpc>
                <a:spcPct val="110000"/>
              </a:lnSpc>
            </a:pPr>
            <a:r>
              <a:rPr b="0" lang="de-DE" sz="1050" spc="-1" strike="noStrike">
                <a:solidFill>
                  <a:srgbClr val="0070c0"/>
                </a:solidFill>
                <a:uFill>
                  <a:solidFill>
                    <a:srgbClr val="ffffff"/>
                  </a:solidFill>
                </a:uFill>
                <a:latin typeface="Verdana"/>
                <a:ea typeface="Verdana"/>
              </a:rPr>
              <a:t>	</a:t>
            </a:r>
            <a:r>
              <a:rPr b="0" lang="de-DE" sz="1050" spc="-1" strike="noStrike">
                <a:solidFill>
                  <a:srgbClr val="0070c0"/>
                </a:solidFill>
                <a:uFill>
                  <a:solidFill>
                    <a:srgbClr val="ffffff"/>
                  </a:solidFill>
                </a:uFill>
                <a:latin typeface="Verdana"/>
                <a:ea typeface="Verdana"/>
              </a:rPr>
              <a:t>(Fischer u. Riedesser 2009).</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pic>
        <p:nvPicPr>
          <p:cNvPr id="470" name="Picture 6" descr=""/>
          <p:cNvPicPr/>
          <p:nvPr/>
        </p:nvPicPr>
        <p:blipFill>
          <a:blip r:embed="rId1"/>
          <a:stretch/>
        </p:blipFill>
        <p:spPr>
          <a:xfrm>
            <a:off x="2555640" y="4293000"/>
            <a:ext cx="3517560" cy="1658520"/>
          </a:xfrm>
          <a:prstGeom prst="rect">
            <a:avLst/>
          </a:prstGeom>
          <a:ln w="9360">
            <a:noFill/>
          </a:ln>
        </p:spPr>
      </p:pic>
      <p:sp>
        <p:nvSpPr>
          <p:cNvPr id="471" name="CustomShape 2"/>
          <p:cNvSpPr/>
          <p:nvPr/>
        </p:nvSpPr>
        <p:spPr>
          <a:xfrm>
            <a:off x="955080" y="-27360"/>
            <a:ext cx="8152920" cy="99036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1" lang="de-DE" sz="1500" spc="-1" strike="noStrike">
                <a:solidFill>
                  <a:srgbClr val="0070c0"/>
                </a:solidFill>
                <a:uFill>
                  <a:solidFill>
                    <a:srgbClr val="ffffff"/>
                  </a:solidFill>
                </a:uFill>
                <a:latin typeface="Verdana"/>
                <a:ea typeface="Verdana"/>
              </a:rPr>
              <a:t>Trauma</a:t>
            </a:r>
            <a:endParaRPr b="0" lang="de-DE" sz="1800" spc="-1" strike="noStrike">
              <a:solidFill>
                <a:srgbClr val="000000"/>
              </a:solidFill>
              <a:uFill>
                <a:solidFill>
                  <a:srgbClr val="ffffff"/>
                </a:solidFill>
              </a:uFill>
              <a:latin typeface="Arial"/>
            </a:endParaRPr>
          </a:p>
        </p:txBody>
      </p:sp>
      <p:sp>
        <p:nvSpPr>
          <p:cNvPr id="472" name="CustomShape 3"/>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1A68CE2A-119A-4F1A-9250-60D85C4C8B9E}"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955080" y="254880"/>
            <a:ext cx="8152920" cy="869760"/>
          </a:xfrm>
          <a:prstGeom prst="rect">
            <a:avLst/>
          </a:prstGeom>
          <a:noFill/>
          <a:ln>
            <a:noFill/>
          </a:ln>
        </p:spPr>
        <p:txBody>
          <a:bodyPr lIns="90000" rIns="90000" tIns="45000" bIns="45000" anchor="ctr"/>
          <a:p>
            <a:pPr>
              <a:lnSpc>
                <a:spcPct val="100000"/>
              </a:lnSpc>
            </a:pPr>
            <a:r>
              <a:rPr b="1" lang="de-DE" sz="1500" spc="-1" strike="noStrike">
                <a:solidFill>
                  <a:srgbClr val="000000"/>
                </a:solidFill>
                <a:uFill>
                  <a:solidFill>
                    <a:srgbClr val="ffffff"/>
                  </a:solidFill>
                </a:uFill>
                <a:latin typeface="Arial"/>
                <a:ea typeface="ヒラギノ角ゴ Pro W3"/>
              </a:rPr>
              <a:t>
</a:t>
            </a:r>
            <a:r>
              <a:rPr b="1" lang="de-DE" sz="1500" spc="-1" strike="noStrike">
                <a:solidFill>
                  <a:srgbClr val="0070c0"/>
                </a:solidFill>
                <a:uFill>
                  <a:solidFill>
                    <a:srgbClr val="ffffff"/>
                  </a:solidFill>
                </a:uFill>
                <a:latin typeface="Verdana"/>
                <a:ea typeface="Verdana"/>
              </a:rPr>
              <a:t>Traumatypologie</a:t>
            </a:r>
            <a:endParaRPr b="0" lang="de-DE" sz="4400" spc="-1" strike="noStrike">
              <a:solidFill>
                <a:srgbClr val="000000"/>
              </a:solidFill>
              <a:uFill>
                <a:solidFill>
                  <a:srgbClr val="ffffff"/>
                </a:solidFill>
              </a:uFill>
              <a:latin typeface="Arial"/>
            </a:endParaRPr>
          </a:p>
        </p:txBody>
      </p:sp>
      <p:sp>
        <p:nvSpPr>
          <p:cNvPr id="474" name="TextShape 2"/>
          <p:cNvSpPr txBox="1"/>
          <p:nvPr/>
        </p:nvSpPr>
        <p:spPr>
          <a:xfrm>
            <a:off x="683640" y="1989000"/>
            <a:ext cx="3885840" cy="3580920"/>
          </a:xfrm>
          <a:prstGeom prst="rect">
            <a:avLst/>
          </a:prstGeom>
          <a:noFill/>
          <a:ln>
            <a:noFill/>
          </a:ln>
        </p:spPr>
        <p:txBody>
          <a:bodyPr/>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Schwere Menschenrechtsverletzungen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Krieg, Folter</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Sexuelle und körperliche Misshandlungen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Genozid</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75" name="TextShape 3"/>
          <p:cNvSpPr txBox="1"/>
          <p:nvPr/>
        </p:nvSpPr>
        <p:spPr>
          <a:xfrm>
            <a:off x="4874400" y="1989000"/>
            <a:ext cx="3885840" cy="3580920"/>
          </a:xfrm>
          <a:prstGeom prst="rect">
            <a:avLst/>
          </a:prstGeom>
          <a:noFill/>
          <a:ln>
            <a:noFill/>
          </a:ln>
        </p:spPr>
        <p:txBody>
          <a:bodyPr/>
          <a:p>
            <a:pPr>
              <a:lnSpc>
                <a:spcPct val="100000"/>
              </a:lnSpc>
            </a:pP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Verkehrsunfälle</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Naturkatastrophen</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Arbeitsunfälle</a:t>
            </a:r>
            <a:endParaRPr b="0" lang="de-DE" sz="2900" spc="-1" strike="noStrike">
              <a:solidFill>
                <a:srgbClr val="000000"/>
              </a:solidFill>
              <a:uFill>
                <a:solidFill>
                  <a:srgbClr val="ffffff"/>
                </a:solidFill>
              </a:uFill>
              <a:latin typeface="Tw Cen MT"/>
            </a:endParaRPr>
          </a:p>
          <a:p>
            <a:pPr marL="318960" indent="-318600">
              <a:lnSpc>
                <a:spcPct val="100000"/>
              </a:lnSpc>
              <a:buClr>
                <a:srgbClr val="0070c0"/>
              </a:buClr>
              <a:buSzPct val="80000"/>
              <a:buFont typeface="Wingdings" charset="2"/>
              <a:buChar char=""/>
            </a:pPr>
            <a:r>
              <a:rPr b="0" lang="de-DE" sz="1200" spc="-1" strike="noStrike">
                <a:solidFill>
                  <a:srgbClr val="000000"/>
                </a:solidFill>
                <a:uFill>
                  <a:solidFill>
                    <a:srgbClr val="ffffff"/>
                  </a:solidFill>
                </a:uFill>
                <a:latin typeface="Verdana"/>
                <a:ea typeface="Verdana"/>
              </a:rPr>
              <a:t>Berufsbedingte Katastrophen</a:t>
            </a: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76" name="TextShape 4"/>
          <p:cNvSpPr txBox="1"/>
          <p:nvPr/>
        </p:nvSpPr>
        <p:spPr>
          <a:xfrm>
            <a:off x="4874400" y="1420920"/>
            <a:ext cx="3885840" cy="639720"/>
          </a:xfrm>
          <a:prstGeom prst="rect">
            <a:avLst/>
          </a:prstGeom>
          <a:solidFill>
            <a:srgbClr val="92d050"/>
          </a:solidFill>
          <a:ln>
            <a:noFill/>
          </a:ln>
        </p:spPr>
        <p:txBody>
          <a:bodyPr anchor="ctr"/>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a:p>
            <a:pPr>
              <a:lnSpc>
                <a:spcPct val="100000"/>
              </a:lnSpc>
            </a:pPr>
            <a:endParaRPr b="0" lang="de-DE" sz="2900" spc="-1" strike="noStrike">
              <a:solidFill>
                <a:srgbClr val="000000"/>
              </a:solidFill>
              <a:uFill>
                <a:solidFill>
                  <a:srgbClr val="ffffff"/>
                </a:solidFill>
              </a:uFill>
              <a:latin typeface="Tw Cen MT"/>
            </a:endParaRPr>
          </a:p>
        </p:txBody>
      </p:sp>
      <p:sp>
        <p:nvSpPr>
          <p:cNvPr id="477" name="TextShape 5"/>
          <p:cNvSpPr txBox="1"/>
          <p:nvPr/>
        </p:nvSpPr>
        <p:spPr>
          <a:xfrm>
            <a:off x="683640" y="1420920"/>
            <a:ext cx="3885840" cy="639720"/>
          </a:xfrm>
          <a:prstGeom prst="rect">
            <a:avLst/>
          </a:prstGeom>
          <a:solidFill>
            <a:srgbClr val="0070c0"/>
          </a:solidFill>
          <a:ln>
            <a:noFill/>
          </a:ln>
        </p:spPr>
        <p:txBody>
          <a:bodyPr anchor="ctr"/>
          <a:p>
            <a:pPr>
              <a:lnSpc>
                <a:spcPct val="100000"/>
              </a:lnSpc>
            </a:pPr>
            <a:r>
              <a:rPr b="1" lang="de-DE" sz="1400" spc="-1" strike="noStrike">
                <a:solidFill>
                  <a:srgbClr val="ffffff"/>
                </a:solidFill>
                <a:uFill>
                  <a:solidFill>
                    <a:srgbClr val="ffffff"/>
                  </a:solidFill>
                </a:uFill>
                <a:latin typeface="Verdana"/>
                <a:ea typeface="Verdana"/>
              </a:rPr>
              <a:t>Von Menschen verursacht</a:t>
            </a:r>
            <a:r>
              <a:rPr b="1" lang="de-DE" sz="1400" spc="-1" strike="noStrike">
                <a:solidFill>
                  <a:srgbClr val="c00000"/>
                </a:solidFill>
                <a:uFill>
                  <a:solidFill>
                    <a:srgbClr val="ffffff"/>
                  </a:solidFill>
                </a:uFill>
                <a:latin typeface="Verdana"/>
                <a:ea typeface="Verdana"/>
              </a:rPr>
              <a:t> </a:t>
            </a:r>
            <a:endParaRPr b="0" lang="de-DE" sz="2900" spc="-1" strike="noStrike">
              <a:solidFill>
                <a:srgbClr val="000000"/>
              </a:solidFill>
              <a:uFill>
                <a:solidFill>
                  <a:srgbClr val="ffffff"/>
                </a:solidFill>
              </a:uFill>
              <a:latin typeface="Tw Cen MT"/>
            </a:endParaRPr>
          </a:p>
        </p:txBody>
      </p:sp>
      <p:sp>
        <p:nvSpPr>
          <p:cNvPr id="478" name="CustomShape 6"/>
          <p:cNvSpPr/>
          <p:nvPr/>
        </p:nvSpPr>
        <p:spPr>
          <a:xfrm>
            <a:off x="4862160" y="1420920"/>
            <a:ext cx="3885840" cy="639720"/>
          </a:xfrm>
          <a:prstGeom prst="rect">
            <a:avLst/>
          </a:prstGeom>
          <a:no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Zufällig</a:t>
            </a:r>
            <a:endParaRPr b="0" lang="de-DE" sz="1800" spc="-1" strike="noStrike">
              <a:solidFill>
                <a:srgbClr val="000000"/>
              </a:solidFill>
              <a:uFill>
                <a:solidFill>
                  <a:srgbClr val="ffffff"/>
                </a:solidFill>
              </a:uFill>
              <a:latin typeface="Arial"/>
            </a:endParaRPr>
          </a:p>
        </p:txBody>
      </p:sp>
      <p:sp>
        <p:nvSpPr>
          <p:cNvPr id="479" name="CustomShape 7"/>
          <p:cNvSpPr/>
          <p:nvPr/>
        </p:nvSpPr>
        <p:spPr>
          <a:xfrm>
            <a:off x="685440" y="4300920"/>
            <a:ext cx="3885840" cy="639720"/>
          </a:xfrm>
          <a:prstGeom prst="rect">
            <a:avLst/>
          </a:prstGeom>
          <a:solidFill>
            <a:srgbClr val="0070c0"/>
          </a:solid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Länger andauernd/wiederholt </a:t>
            </a:r>
            <a:endParaRPr b="0" lang="de-DE" sz="1800" spc="-1" strike="noStrike">
              <a:solidFill>
                <a:srgbClr val="000000"/>
              </a:solidFill>
              <a:uFill>
                <a:solidFill>
                  <a:srgbClr val="ffffff"/>
                </a:solidFill>
              </a:uFill>
              <a:latin typeface="Arial"/>
            </a:endParaRPr>
          </a:p>
        </p:txBody>
      </p:sp>
      <p:sp>
        <p:nvSpPr>
          <p:cNvPr id="480" name="CustomShape 8"/>
          <p:cNvSpPr/>
          <p:nvPr/>
        </p:nvSpPr>
        <p:spPr>
          <a:xfrm>
            <a:off x="4862160" y="4300920"/>
            <a:ext cx="3885840" cy="639720"/>
          </a:xfrm>
          <a:prstGeom prst="rect">
            <a:avLst/>
          </a:prstGeom>
          <a:solidFill>
            <a:srgbClr val="92d050"/>
          </a:solidFill>
          <a:ln w="9360">
            <a:noFill/>
          </a:ln>
        </p:spPr>
        <p:style>
          <a:lnRef idx="0"/>
          <a:fillRef idx="0"/>
          <a:effectRef idx="0"/>
          <a:fontRef idx="minor"/>
        </p:style>
        <p:txBody>
          <a:bodyPr anchor="ctr"/>
          <a:p>
            <a:pPr>
              <a:lnSpc>
                <a:spcPct val="100000"/>
              </a:lnSpc>
            </a:pPr>
            <a:r>
              <a:rPr b="1" lang="de-DE" sz="1400" spc="-1" strike="noStrike">
                <a:solidFill>
                  <a:srgbClr val="ffffff"/>
                </a:solidFill>
                <a:uFill>
                  <a:solidFill>
                    <a:srgbClr val="ffffff"/>
                  </a:solidFill>
                </a:uFill>
                <a:latin typeface="Verdana"/>
                <a:ea typeface="Verdana"/>
              </a:rPr>
              <a:t>Kürzer, einmalig</a:t>
            </a:r>
            <a:endParaRPr b="0" lang="de-DE" sz="1800" spc="-1" strike="noStrike">
              <a:solidFill>
                <a:srgbClr val="000000"/>
              </a:solidFill>
              <a:uFill>
                <a:solidFill>
                  <a:srgbClr val="ffffff"/>
                </a:solidFill>
              </a:uFill>
              <a:latin typeface="Arial"/>
            </a:endParaRPr>
          </a:p>
        </p:txBody>
      </p:sp>
      <p:sp>
        <p:nvSpPr>
          <p:cNvPr id="481" name="CustomShape 9"/>
          <p:cNvSpPr/>
          <p:nvPr/>
        </p:nvSpPr>
        <p:spPr>
          <a:xfrm>
            <a:off x="1261440" y="1052640"/>
            <a:ext cx="2952000" cy="1988640"/>
          </a:xfrm>
          <a:prstGeom prst="wedgeRectCallout">
            <a:avLst>
              <a:gd name="adj1" fmla="val -20833"/>
              <a:gd name="adj2" fmla="val 62500"/>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0" lang="de-DE" sz="1400" spc="-1" strike="noStrike">
                <a:solidFill>
                  <a:srgbClr val="000000"/>
                </a:solidFill>
                <a:uFill>
                  <a:solidFill>
                    <a:srgbClr val="ffffff"/>
                  </a:solidFill>
                </a:uFill>
                <a:latin typeface="Verdana"/>
                <a:ea typeface="Verdana"/>
              </a:rPr>
              <a:t>Beabsichtigt, auf Vernichtung der Persönlichkeit angelegt,</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Verdana"/>
                <a:ea typeface="Verdana"/>
              </a:rPr>
              <a:t>zerstört Vertrauen in andere, bewusst gegen Individuum gerichtet </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Verdana"/>
                <a:ea typeface="Verdana"/>
              </a:rPr>
              <a:t>(als Angehöriger einer Minder-heit, religiösen Gruppierung, politischen Partei, Ethnie, etc.)</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Verdana"/>
                <a:ea typeface="Verdana"/>
              </a:rPr>
              <a:t>„</a:t>
            </a:r>
            <a:r>
              <a:rPr b="0" lang="de-DE" sz="1400" spc="-1" strike="noStrike">
                <a:solidFill>
                  <a:srgbClr val="000000"/>
                </a:solidFill>
                <a:uFill>
                  <a:solidFill>
                    <a:srgbClr val="ffffff"/>
                  </a:solidFill>
                </a:uFill>
                <a:latin typeface="Verdana"/>
                <a:ea typeface="Verdana"/>
              </a:rPr>
              <a:t>man-made disaster“</a:t>
            </a:r>
            <a:endParaRPr b="0" lang="de-DE" sz="1800" spc="-1" strike="noStrike">
              <a:solidFill>
                <a:srgbClr val="000000"/>
              </a:solidFill>
              <a:uFill>
                <a:solidFill>
                  <a:srgbClr val="ffffff"/>
                </a:solidFill>
              </a:uFill>
              <a:latin typeface="Arial"/>
            </a:endParaRPr>
          </a:p>
        </p:txBody>
      </p:sp>
      <p:sp>
        <p:nvSpPr>
          <p:cNvPr id="482" name="CustomShape 10"/>
          <p:cNvSpPr/>
          <p:nvPr/>
        </p:nvSpPr>
        <p:spPr>
          <a:xfrm>
            <a:off x="5582160" y="1412640"/>
            <a:ext cx="2592000" cy="1412280"/>
          </a:xfrm>
          <a:prstGeom prst="wedgeRectCallout">
            <a:avLst>
              <a:gd name="adj1" fmla="val -20833"/>
              <a:gd name="adj2" fmla="val 62500"/>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0" lang="de-DE" sz="1400" spc="-1" strike="noStrike">
                <a:solidFill>
                  <a:srgbClr val="000000"/>
                </a:solidFill>
                <a:uFill>
                  <a:solidFill>
                    <a:srgbClr val="ffffff"/>
                  </a:solidFill>
                </a:uFill>
                <a:latin typeface="Verdana"/>
                <a:ea typeface="Verdana"/>
              </a:rPr>
              <a:t>Zufällig, unbeabsichtigt, nicht zielgerichtet gegen Person/ethnische Gruppe, etc. </a:t>
            </a:r>
            <a:endParaRPr b="0" lang="de-DE" sz="1800" spc="-1" strike="noStrike">
              <a:solidFill>
                <a:srgbClr val="000000"/>
              </a:solidFill>
              <a:uFill>
                <a:solidFill>
                  <a:srgbClr val="ffffff"/>
                </a:solidFill>
              </a:uFill>
              <a:latin typeface="Arial"/>
            </a:endParaRPr>
          </a:p>
        </p:txBody>
      </p:sp>
      <p:sp>
        <p:nvSpPr>
          <p:cNvPr id="483" name="CustomShape 11"/>
          <p:cNvSpPr/>
          <p:nvPr/>
        </p:nvSpPr>
        <p:spPr>
          <a:xfrm>
            <a:off x="8676360" y="260640"/>
            <a:ext cx="467280" cy="286920"/>
          </a:xfrm>
          <a:prstGeom prst="rect">
            <a:avLst/>
          </a:prstGeom>
          <a:noFill/>
          <a:ln>
            <a:noFill/>
          </a:ln>
        </p:spPr>
        <p:style>
          <a:lnRef idx="0"/>
          <a:fillRef idx="0"/>
          <a:effectRef idx="0"/>
          <a:fontRef idx="minor"/>
        </p:style>
        <p:txBody>
          <a:bodyPr lIns="90000" rIns="90000" tIns="45000" bIns="45000"/>
          <a:p>
            <a:pPr>
              <a:lnSpc>
                <a:spcPct val="100000"/>
              </a:lnSpc>
            </a:pPr>
            <a:fld id="{036159F6-8223-4624-BA8D-796AF5A8619D}" type="slidenum">
              <a:rPr b="1" lang="de-DE" sz="1000" spc="-1" strike="noStrike">
                <a:solidFill>
                  <a:srgbClr val="000000"/>
                </a:solidFill>
                <a:uFill>
                  <a:solidFill>
                    <a:srgbClr val="ffffff"/>
                  </a:solidFill>
                </a:uFill>
                <a:latin typeface="Verdana"/>
                <a:ea typeface="Verdana"/>
              </a:rPr>
              <a:t>&lt;Foliennummer&gt;</a:t>
            </a:fld>
            <a:endParaRPr b="0" lang="de-DE" sz="1800" spc="-1" strike="noStrike">
              <a:solidFill>
                <a:srgbClr val="000000"/>
              </a:solidFill>
              <a:uFill>
                <a:solidFill>
                  <a:srgbClr val="ffffff"/>
                </a:solidFill>
              </a:uFill>
              <a:latin typeface="Arial"/>
            </a:endParaRPr>
          </a:p>
        </p:txBody>
      </p:sp>
    </p:spTree>
  </p:cSld>
  <p:transition>
    <p:wipe dir="r"/>
  </p:transition>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5" presetSubtype="10">
                                  <p:stCondLst>
                                    <p:cond delay="0"/>
                                  </p:stCondLst>
                                  <p:childTnLst>
                                    <p:set>
                                      <p:cBhvr>
                                        <p:cTn id="22" dur="1" fill="hold">
                                          <p:stCondLst>
                                            <p:cond delay="0"/>
                                          </p:stCondLst>
                                        </p:cTn>
                                        <p:tgtEl>
                                          <p:spTgt spid="481"/>
                                        </p:tgtEl>
                                        <p:attrNameLst>
                                          <p:attrName>style.visibility</p:attrName>
                                        </p:attrNameLst>
                                      </p:cBhvr>
                                      <p:to>
                                        <p:strVal val="visible"/>
                                      </p:to>
                                    </p:set>
                                    <p:animEffect filter="checkerboard(across)" transition="in">
                                      <p:cBhvr additive="repl">
                                        <p:cTn id="23" dur="500"/>
                                        <p:tgtEl>
                                          <p:spTgt spid="481"/>
                                        </p:tgtEl>
                                      </p:cBhvr>
                                    </p:animEffect>
                                  </p:childTnLst>
                                </p:cTn>
                              </p:par>
                              <p:par>
                                <p:cTn id="24" nodeType="withEffect" fill="hold" presetClass="entr" presetID="5" presetSubtype="10">
                                  <p:stCondLst>
                                    <p:cond delay="0"/>
                                  </p:stCondLst>
                                  <p:childTnLst>
                                    <p:set>
                                      <p:cBhvr>
                                        <p:cTn id="25" dur="1" fill="hold">
                                          <p:stCondLst>
                                            <p:cond delay="0"/>
                                          </p:stCondLst>
                                        </p:cTn>
                                        <p:tgtEl>
                                          <p:spTgt spid="482"/>
                                        </p:tgtEl>
                                        <p:attrNameLst>
                                          <p:attrName>style.visibility</p:attrName>
                                        </p:attrNameLst>
                                      </p:cBhvr>
                                      <p:to>
                                        <p:strVal val="visible"/>
                                      </p:to>
                                    </p:set>
                                    <p:animEffect filter="checkerboard(across)" transition="in">
                                      <p:cBhvr additive="repl">
                                        <p:cTn id="26" dur="500"/>
                                        <p:tgtEl>
                                          <p:spTgt spid="4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Median</Template>
  <TotalTime>1</TotalTime>
  <Application>LibreOffice/5.1.6.2$Linux_X86_64 LibreOffice_project/10m0$Build-2</Application>
  <Words>1455</Words>
  <Paragraphs>466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2013-03-24T10:19:01Z</dcterms:created>
  <dc:creator>Moni</dc:creator>
  <dc:description/>
  <dc:language>de-DE</dc:language>
  <cp:lastModifiedBy/>
  <dcterms:modified xsi:type="dcterms:W3CDTF">2017-11-17T14:59:24Z</dcterms:modified>
  <cp:revision>602</cp:revision>
  <dc:subject/>
  <dc:title>Kompliment –  komplementäre und integrierte Maßnahmen entwickeln für besonders schutzbedürftige Flüchtlinge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Bildschirmpräsentation (4:3)</vt:lpwstr>
  </property>
  <property fmtid="{D5CDD505-2E9C-101B-9397-08002B2CF9AE}" pid="9" name="ScaleCrop">
    <vt:bool>0</vt:bool>
  </property>
  <property fmtid="{D5CDD505-2E9C-101B-9397-08002B2CF9AE}" pid="10" name="ShareDoc">
    <vt:bool>0</vt:bool>
  </property>
  <property fmtid="{D5CDD505-2E9C-101B-9397-08002B2CF9AE}" pid="11" name="Slides">
    <vt:i4>47</vt:i4>
  </property>
</Properties>
</file>